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70" r:id="rId3"/>
    <p:sldId id="271" r:id="rId4"/>
    <p:sldId id="272" r:id="rId5"/>
    <p:sldId id="273" r:id="rId6"/>
    <p:sldId id="274" r:id="rId7"/>
    <p:sldId id="275" r:id="rId8"/>
    <p:sldId id="276" r:id="rId9"/>
    <p:sldId id="277" r:id="rId10"/>
    <p:sldId id="278" r:id="rId11"/>
    <p:sldId id="279" r:id="rId12"/>
    <p:sldId id="280"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B050"/>
    <a:srgbClr val="AB2FFF"/>
    <a:srgbClr val="FF6600"/>
    <a:srgbClr val="FF33CC"/>
    <a:srgbClr val="558ED5"/>
    <a:srgbClr val="000066"/>
    <a:srgbClr val="FA8F00"/>
    <a:srgbClr val="FA8504"/>
    <a:srgbClr val="FDAB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5" autoAdjust="0"/>
    <p:restoredTop sz="94660"/>
  </p:normalViewPr>
  <p:slideViewPr>
    <p:cSldViewPr>
      <p:cViewPr>
        <p:scale>
          <a:sx n="58" d="100"/>
          <a:sy n="58" d="100"/>
        </p:scale>
        <p:origin x="-666" y="-192"/>
      </p:cViewPr>
      <p:guideLst>
        <p:guide orient="horz" pos="2160"/>
        <p:guide pos="2880"/>
      </p:guideLst>
    </p:cSldViewPr>
  </p:slid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24F7E-9D48-46A3-90D4-2C8C7C89BE4F}" type="datetimeFigureOut">
              <a:rPr kumimoji="1" lang="ja-JP" altLang="en-US" smtClean="0"/>
              <a:pPr/>
              <a:t>2010/10/31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1C201-7A30-4AEF-B0ED-0CAA9D4C813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HG丸ｺﾞｼｯｸM-PRO" pitchFamily="50" charset="-128"/>
                <a:ea typeface="HG丸ｺﾞｼｯｸM-PRO" pitchFamily="50" charset="-128"/>
              </a:rPr>
              <a:t>今日は広告のポスターを調べます。</a:t>
            </a:r>
          </a:p>
        </p:txBody>
      </p:sp>
      <p:sp>
        <p:nvSpPr>
          <p:cNvPr id="4" name="スライド番号プレースホルダ 3"/>
          <p:cNvSpPr>
            <a:spLocks noGrp="1"/>
          </p:cNvSpPr>
          <p:nvPr>
            <p:ph type="sldNum" sz="quarter" idx="10"/>
          </p:nvPr>
        </p:nvSpPr>
        <p:spPr/>
        <p:txBody>
          <a:bodyPr/>
          <a:lstStyle/>
          <a:p>
            <a:fld id="{5561C201-7A30-4AEF-B0ED-0CAA9D4C813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そうですね。洗たく物は，白い服ばかりではありません。</a:t>
            </a:r>
            <a:endParaRPr kumimoji="1" lang="en-US" altLang="ja-JP" dirty="0" smtClean="0"/>
          </a:p>
          <a:p>
            <a:r>
              <a:rPr kumimoji="1" lang="ja-JP" altLang="en-US" dirty="0" smtClean="0"/>
              <a:t>縞模様だったり，マークが付いていたり，ピンクや青など服もあります。</a:t>
            </a:r>
            <a:endParaRPr kumimoji="1" lang="en-US" altLang="ja-JP" dirty="0" smtClean="0"/>
          </a:p>
          <a:p>
            <a:r>
              <a:rPr kumimoji="1" lang="ja-JP" altLang="en-US" dirty="0" smtClean="0"/>
              <a:t>それに，このポスターのように，光の輪は，見えるものなのですか。</a:t>
            </a:r>
            <a:endParaRPr kumimoji="1" lang="en-US" altLang="ja-JP" dirty="0" smtClean="0"/>
          </a:p>
          <a:p>
            <a:r>
              <a:rPr kumimoji="1" lang="ja-JP" altLang="en-US" dirty="0" smtClean="0"/>
              <a:t>空も，いつも青空ではありません。</a:t>
            </a:r>
            <a:endParaRPr kumimoji="1" lang="en-US" altLang="ja-JP" dirty="0" smtClean="0"/>
          </a:p>
          <a:p>
            <a:r>
              <a:rPr kumimoji="1" lang="ja-JP" altLang="en-US" dirty="0" smtClean="0"/>
              <a:t>それなのに，どうして晴れの日の青空なのでしょうか。（指名する）</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10</a:t>
            </a:fld>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ポスターを作った人は，なぜ，こんなにたくさんの工夫をしたのですか。</a:t>
            </a:r>
            <a:endParaRPr kumimoji="1" lang="en-US" altLang="ja-JP" dirty="0" smtClean="0"/>
          </a:p>
          <a:p>
            <a:r>
              <a:rPr kumimoji="1" lang="ja-JP" altLang="en-US" dirty="0" smtClean="0"/>
              <a:t>ワークシートの</a:t>
            </a:r>
            <a:r>
              <a:rPr kumimoji="1" lang="en-US" altLang="ja-JP" dirty="0" smtClean="0"/>
              <a:t>2</a:t>
            </a:r>
            <a:r>
              <a:rPr kumimoji="1" lang="ja-JP" altLang="en-US" dirty="0" smtClean="0"/>
              <a:t>番に，自分が考えたことを書きましょう。（しばらく時間をおく）</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発表しましょう。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Arial" charset="0"/>
                <a:ea typeface="ＭＳ Ｐ明朝" pitchFamily="18" charset="-128"/>
                <a:cs typeface="+mn-cs"/>
              </a:rPr>
              <a:t>ポスターには，工夫がたくさんあることが分かりました。最後の質問</a:t>
            </a:r>
            <a:r>
              <a:rPr kumimoji="1" lang="ja-JP" altLang="en-US" sz="1200" kern="1200" dirty="0" smtClean="0">
                <a:solidFill>
                  <a:schemeClr val="tx1"/>
                </a:solidFill>
                <a:latin typeface="Arial" charset="0"/>
                <a:ea typeface="ＭＳ Ｐ明朝" pitchFamily="18" charset="-128"/>
                <a:cs typeface="+mn-cs"/>
              </a:rPr>
              <a:t>です。</a:t>
            </a:r>
            <a:r>
              <a:rPr kumimoji="1" lang="ja-JP" altLang="ja-JP" sz="1200" kern="1200" dirty="0" smtClean="0">
                <a:solidFill>
                  <a:schemeClr val="tx1"/>
                </a:solidFill>
                <a:latin typeface="Arial" charset="0"/>
                <a:ea typeface="ＭＳ Ｐ明朝" pitchFamily="18" charset="-128"/>
                <a:cs typeface="+mn-cs"/>
              </a:rPr>
              <a:t>ポスターを見るとき，どんなことに気を付けますか。今日勉強したことを思い出しながら，ワークシートの</a:t>
            </a:r>
            <a:r>
              <a:rPr kumimoji="1" lang="en-US" altLang="ja-JP" sz="1200" kern="1200" dirty="0" smtClean="0">
                <a:solidFill>
                  <a:schemeClr val="tx1"/>
                </a:solidFill>
                <a:latin typeface="Arial" charset="0"/>
                <a:ea typeface="ＭＳ Ｐ明朝" pitchFamily="18" charset="-128"/>
                <a:cs typeface="+mn-cs"/>
              </a:rPr>
              <a:t>3</a:t>
            </a:r>
            <a:r>
              <a:rPr kumimoji="1" lang="ja-JP" altLang="ja-JP" sz="1200" kern="1200" dirty="0" smtClean="0">
                <a:solidFill>
                  <a:schemeClr val="tx1"/>
                </a:solidFill>
                <a:latin typeface="Arial" charset="0"/>
                <a:ea typeface="ＭＳ Ｐ明朝" pitchFamily="18" charset="-128"/>
                <a:cs typeface="+mn-cs"/>
              </a:rPr>
              <a:t>をやりましょう。</a:t>
            </a:r>
            <a:r>
              <a:rPr kumimoji="1" lang="ja-JP" altLang="en-US" sz="1200" kern="1200" dirty="0" smtClean="0">
                <a:solidFill>
                  <a:schemeClr val="tx1"/>
                </a:solidFill>
                <a:latin typeface="Arial" charset="0"/>
                <a:ea typeface="ＭＳ Ｐ明朝" pitchFamily="18" charset="-128"/>
                <a:cs typeface="+mn-cs"/>
              </a:rPr>
              <a:t>（記入後発表させる）</a:t>
            </a:r>
            <a:endParaRPr kumimoji="1" lang="ja-JP" altLang="ja-JP" sz="1200" kern="1200" dirty="0" smtClean="0">
              <a:solidFill>
                <a:schemeClr val="tx1"/>
              </a:solidFill>
              <a:latin typeface="Arial" charset="0"/>
              <a:ea typeface="ＭＳ Ｐ明朝" pitchFamily="18" charset="-128"/>
              <a:cs typeface="+mn-cs"/>
            </a:endParaRPr>
          </a:p>
          <a:p>
            <a:endParaRPr kumimoji="1" lang="en-US" altLang="ja-JP"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11</a:t>
            </a:fld>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HG丸ｺﾞｼｯｸM-PRO" pitchFamily="50" charset="-128"/>
                <a:ea typeface="HG丸ｺﾞｼｯｸM-PRO" pitchFamily="50" charset="-128"/>
                <a:cs typeface="+mn-cs"/>
              </a:rPr>
              <a:t>今日の勉強をまとめます。</a:t>
            </a:r>
          </a:p>
          <a:p>
            <a:r>
              <a:rPr kumimoji="1" lang="ja-JP" altLang="ja-JP" sz="1200" kern="1200" dirty="0" smtClean="0">
                <a:solidFill>
                  <a:schemeClr val="tx1"/>
                </a:solidFill>
                <a:latin typeface="HG丸ｺﾞｼｯｸM-PRO" pitchFamily="50" charset="-128"/>
                <a:ea typeface="HG丸ｺﾞｼｯｸM-PRO" pitchFamily="50" charset="-128"/>
                <a:cs typeface="+mn-cs"/>
              </a:rPr>
              <a:t>ポスターには，</a:t>
            </a:r>
            <a:r>
              <a:rPr kumimoji="1" lang="ja-JP" altLang="en-US" sz="1200" kern="1200" dirty="0" smtClean="0">
                <a:solidFill>
                  <a:schemeClr val="tx1"/>
                </a:solidFill>
                <a:latin typeface="HG丸ｺﾞｼｯｸM-PRO" pitchFamily="50" charset="-128"/>
                <a:ea typeface="HG丸ｺﾞｼｯｸM-PRO" pitchFamily="50" charset="-128"/>
                <a:cs typeface="+mn-cs"/>
              </a:rPr>
              <a:t>見る人を惹き付けるための</a:t>
            </a:r>
            <a:r>
              <a:rPr kumimoji="1" lang="ja-JP" altLang="ja-JP" sz="1200" kern="1200" dirty="0" smtClean="0">
                <a:solidFill>
                  <a:schemeClr val="tx1"/>
                </a:solidFill>
                <a:latin typeface="HG丸ｺﾞｼｯｸM-PRO" pitchFamily="50" charset="-128"/>
                <a:ea typeface="HG丸ｺﾞｼｯｸM-PRO" pitchFamily="50" charset="-128"/>
                <a:cs typeface="+mn-cs"/>
              </a:rPr>
              <a:t>さまざまな工夫がしてあることが分かりました。だから，ポスターを見るときは，何を伝えるために，どんな工夫がしてあるのかを考えるようにしましょう。そして，ポスターにかいてあることに</a:t>
            </a:r>
            <a:r>
              <a:rPr kumimoji="1" lang="ja-JP" altLang="en-US" sz="1200" kern="1200" dirty="0" smtClean="0">
                <a:solidFill>
                  <a:schemeClr val="tx1"/>
                </a:solidFill>
                <a:latin typeface="HG丸ｺﾞｼｯｸM-PRO" pitchFamily="50" charset="-128"/>
                <a:ea typeface="HG丸ｺﾞｼｯｸM-PRO" pitchFamily="50" charset="-128"/>
                <a:cs typeface="+mn-cs"/>
              </a:rPr>
              <a:t>惑わされない</a:t>
            </a:r>
            <a:r>
              <a:rPr kumimoji="1" lang="ja-JP" altLang="ja-JP" sz="1200" kern="1200" dirty="0" smtClean="0">
                <a:solidFill>
                  <a:schemeClr val="tx1"/>
                </a:solidFill>
                <a:latin typeface="HG丸ｺﾞｼｯｸM-PRO" pitchFamily="50" charset="-128"/>
                <a:ea typeface="HG丸ｺﾞｼｯｸM-PRO" pitchFamily="50" charset="-128"/>
                <a:cs typeface="+mn-cs"/>
              </a:rPr>
              <a:t>ようにしましょう。</a:t>
            </a:r>
          </a:p>
          <a:p>
            <a:endParaRPr kumimoji="1" lang="ja-JP" altLang="en-US"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12</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今からポスターを見せます。どの部分に目がいきますか。（ポスターを見せる前に伝える）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2</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（しばらく時間をおいてから）　どの部分に目がいきましたか。（</a:t>
            </a:r>
            <a:r>
              <a:rPr kumimoji="1" lang="en-US" altLang="ja-JP" dirty="0" smtClean="0"/>
              <a:t>3</a:t>
            </a:r>
            <a:r>
              <a:rPr kumimoji="1" lang="ja-JP" altLang="en-US" dirty="0" smtClean="0"/>
              <a:t>人程度指名する）</a:t>
            </a:r>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3</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どうしてそこに目がいくのでしょうか。</a:t>
            </a:r>
            <a:endParaRPr kumimoji="1" lang="en-US" altLang="ja-JP" dirty="0" smtClean="0"/>
          </a:p>
          <a:p>
            <a:r>
              <a:rPr kumimoji="1" lang="ja-JP" altLang="en-US" dirty="0" smtClean="0"/>
              <a:t>（子どもを指名する）</a:t>
            </a:r>
            <a:endParaRPr kumimoji="1" lang="en-US" altLang="ja-JP"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4</a:t>
            </a:fld>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今日は，ポスターを調べて，その工夫について考えます。</a:t>
            </a:r>
            <a:endParaRPr kumimoji="1" lang="en-US" altLang="ja-JP" dirty="0" smtClean="0"/>
          </a:p>
          <a:p>
            <a:r>
              <a:rPr kumimoji="1" lang="ja-JP" altLang="en-US" dirty="0" smtClean="0"/>
              <a:t>（可能なら，</a:t>
            </a:r>
            <a:r>
              <a:rPr kumimoji="1" lang="en-US" altLang="ja-JP" dirty="0" smtClean="0"/>
              <a:t>A</a:t>
            </a:r>
            <a:r>
              <a:rPr kumimoji="1" lang="ja-JP" altLang="en-US" dirty="0" smtClean="0"/>
              <a:t>４サイズにカラー印刷したポスターを子どもに配布するとよい）</a:t>
            </a:r>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5</a:t>
            </a:fld>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このポスター，何を宣伝するポスターですか。（子どもを指名する）</a:t>
            </a:r>
            <a:endParaRPr kumimoji="1" lang="en-US" altLang="ja-JP" dirty="0" smtClean="0"/>
          </a:p>
          <a:p>
            <a:r>
              <a:rPr kumimoji="1" lang="ja-JP" altLang="en-US" dirty="0" smtClean="0"/>
              <a:t>そうです。洗たく洗剤のポスターです。</a:t>
            </a:r>
            <a:endParaRPr kumimoji="1" lang="en-US" altLang="ja-JP" dirty="0" smtClean="0"/>
          </a:p>
          <a:p>
            <a:r>
              <a:rPr kumimoji="1" lang="ja-JP" altLang="en-US" dirty="0" smtClean="0"/>
              <a:t>どうしてそう思いましたか。（洗たく洗剤と思ったわけを言わせた後で）</a:t>
            </a:r>
            <a:endParaRPr kumimoji="1" lang="en-US" altLang="ja-JP" dirty="0" smtClean="0"/>
          </a:p>
          <a:p>
            <a:r>
              <a:rPr kumimoji="1" lang="ja-JP" altLang="en-US" dirty="0" smtClean="0"/>
              <a:t>広告ポスターには，工夫がたくさんあります。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6</a:t>
            </a:fld>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今から，ポスターの工夫を探しましょう。（ワークシートを配布する）</a:t>
            </a:r>
            <a:endParaRPr kumimoji="1" lang="en-US" altLang="ja-JP" dirty="0" smtClean="0"/>
          </a:p>
          <a:p>
            <a:r>
              <a:rPr kumimoji="1" lang="ja-JP" altLang="en-US" dirty="0" smtClean="0"/>
              <a:t>ワークシートに名前を書きます。</a:t>
            </a:r>
            <a:endParaRPr kumimoji="1" lang="en-US" altLang="ja-JP" dirty="0" smtClean="0"/>
          </a:p>
          <a:p>
            <a:r>
              <a:rPr kumimoji="1" lang="ja-JP" altLang="en-US" dirty="0" smtClean="0"/>
              <a:t>調べることは，キャッチコピー，大きく写っているもの，使っている主な色，ポスターが伝えたいことです。</a:t>
            </a:r>
            <a:endParaRPr kumimoji="1" lang="en-US" altLang="ja-JP" dirty="0" smtClean="0"/>
          </a:p>
          <a:p>
            <a:r>
              <a:rPr kumimoji="1" lang="ja-JP" altLang="en-US" dirty="0" smtClean="0"/>
              <a:t>キャッチコピーとは，人の注意をひくための短い言葉です。</a:t>
            </a:r>
            <a:endParaRPr kumimoji="1" lang="en-US" altLang="ja-JP" dirty="0" smtClean="0"/>
          </a:p>
          <a:p>
            <a:r>
              <a:rPr kumimoji="1" lang="ja-JP" altLang="en-US" dirty="0" smtClean="0"/>
              <a:t>それ他の欄には，今説明した以外に気付いたことやぎもんに思ったことを書きましょう。</a:t>
            </a:r>
            <a:endParaRPr kumimoji="1" lang="en-US" altLang="ja-JP" dirty="0" smtClean="0"/>
          </a:p>
          <a:p>
            <a:endParaRPr kumimoji="1" lang="ja-JP" altLang="en-US"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7</a:t>
            </a:fld>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それでは，みんなが見つけたポスターの工夫を発表しましょう。</a:t>
            </a:r>
            <a:endParaRPr kumimoji="1" lang="en-US" altLang="ja-JP" dirty="0" smtClean="0"/>
          </a:p>
          <a:p>
            <a:r>
              <a:rPr kumimoji="1" lang="ja-JP" altLang="en-US" dirty="0" smtClean="0"/>
              <a:t>（＊順番に聞き，子どもから出された意見は黒板に整理する。）</a:t>
            </a:r>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8</a:t>
            </a:fld>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もう一度，ポスターをよく見ます。</a:t>
            </a:r>
            <a:endParaRPr kumimoji="1" lang="en-US" altLang="ja-JP" dirty="0" smtClean="0"/>
          </a:p>
          <a:p>
            <a:r>
              <a:rPr kumimoji="1" lang="ja-JP" altLang="en-US" dirty="0" smtClean="0"/>
              <a:t>皆さんの家の洗濯物と比べましょう。</a:t>
            </a:r>
            <a:endParaRPr kumimoji="1" lang="en-US" altLang="ja-JP" dirty="0" smtClean="0"/>
          </a:p>
          <a:p>
            <a:r>
              <a:rPr kumimoji="1" lang="ja-JP" altLang="en-US" dirty="0" smtClean="0"/>
              <a:t>何か違うところはありますか？</a:t>
            </a:r>
            <a:endParaRPr kumimoji="1" lang="en-US" altLang="ja-JP" dirty="0" smtClean="0"/>
          </a:p>
          <a:p>
            <a:r>
              <a:rPr kumimoji="1" lang="ja-JP" altLang="en-US" dirty="0" smtClean="0"/>
              <a:t>（指名する。）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（洗濯物の色，まぶしい時の光の輪，青空などの意見がでるようにしたいが，出ない場合は，</a:t>
            </a:r>
            <a:r>
              <a:rPr kumimoji="1" lang="ja-JP" altLang="en-US" sz="1200" kern="1200" dirty="0" smtClean="0">
                <a:solidFill>
                  <a:schemeClr val="tx1"/>
                </a:solidFill>
                <a:latin typeface="+mn-lt"/>
                <a:ea typeface="HG丸ｺﾞｼｯｸM-PRO" pitchFamily="50" charset="-128"/>
                <a:cs typeface="+mn-cs"/>
              </a:rPr>
              <a:t>「</a:t>
            </a:r>
            <a:r>
              <a:rPr kumimoji="1" lang="ja-JP" altLang="ja-JP" sz="1200" kern="1200" dirty="0" smtClean="0">
                <a:solidFill>
                  <a:schemeClr val="tx1"/>
                </a:solidFill>
                <a:latin typeface="+mn-lt"/>
                <a:ea typeface="HG丸ｺﾞｼｯｸM-PRO" pitchFamily="50" charset="-128"/>
                <a:cs typeface="+mn-cs"/>
              </a:rPr>
              <a:t>洗濯物は，白いシャツ</a:t>
            </a:r>
            <a:r>
              <a:rPr kumimoji="1" lang="ja-JP" altLang="en-US" sz="1200" kern="1200" dirty="0" smtClean="0">
                <a:solidFill>
                  <a:schemeClr val="tx1"/>
                </a:solidFill>
                <a:latin typeface="+mn-lt"/>
                <a:ea typeface="HG丸ｺﾞｼｯｸM-PRO" pitchFamily="50" charset="-128"/>
                <a:cs typeface="+mn-cs"/>
              </a:rPr>
              <a:t>だけですか」等を尋ねるとよい）</a:t>
            </a:r>
            <a:endParaRPr kumimoji="1" lang="ja-JP" altLang="ja-JP" sz="1200" kern="1200" dirty="0" smtClean="0">
              <a:solidFill>
                <a:schemeClr val="tx1"/>
              </a:solidFill>
              <a:latin typeface="+mn-lt"/>
              <a:ea typeface="HG丸ｺﾞｼｯｸM-PRO" pitchFamily="50" charset="-128"/>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9</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lvl1pPr>
              <a:defRPr/>
            </a:lvl1pPr>
          </a:lstStyle>
          <a:p>
            <a:pPr>
              <a:defRPr/>
            </a:pPr>
            <a:fld id="{5874A99D-C315-476E-BCF9-7F990B88BDC5}" type="datetimeFigureOut">
              <a:rPr lang="ja-JP" altLang="en-US"/>
              <a:pPr>
                <a:defRPr/>
              </a:pPr>
              <a:t>2010/10/31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3B0924B-5F89-4D60-B1EE-BA449A409BD8}" type="slidenum">
              <a:rPr lang="ja-JP" altLang="en-US"/>
              <a:pPr>
                <a:defRPr/>
              </a:pPr>
              <a:t>&lt;#&gt;</a:t>
            </a:fld>
            <a:endParaRPr lang="ja-JP" altLang="en-US"/>
          </a:p>
        </p:txBody>
      </p:sp>
      <p:sp>
        <p:nvSpPr>
          <p:cNvPr id="9" name="正方形/長方形 8"/>
          <p:cNvSpPr/>
          <p:nvPr userDrawn="1"/>
        </p:nvSpPr>
        <p:spPr>
          <a:xfrm>
            <a:off x="0" y="0"/>
            <a:ext cx="1787691" cy="6858000"/>
          </a:xfrm>
          <a:prstGeom prst="rect">
            <a:avLst/>
          </a:prstGeom>
          <a:gradFill flip="none" rotWithShape="1">
            <a:gsLst>
              <a:gs pos="0">
                <a:srgbClr val="FF33CC"/>
              </a:gs>
              <a:gs pos="50000">
                <a:srgbClr val="FF33CC">
                  <a:tint val="44500"/>
                  <a:satMod val="160000"/>
                </a:srgbClr>
              </a:gs>
              <a:gs pos="100000">
                <a:srgbClr val="FF33CC">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347531" y="0"/>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39552" y="-620"/>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731573" y="-1382"/>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923595" y="1191"/>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userDrawn="1"/>
        </p:nvSpPr>
        <p:spPr>
          <a:xfrm>
            <a:off x="1115616" y="2572"/>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1307637" y="1953"/>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1499659" y="1191"/>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2981463" y="6237312"/>
            <a:ext cx="499008" cy="337065"/>
          </a:xfrm>
          <a:prstGeom prst="rect">
            <a:avLst/>
          </a:prstGeom>
          <a:noFill/>
        </p:spPr>
        <p:txBody>
          <a:bodyPr wrap="square" lIns="91440" tIns="45720" rIns="91440" bIns="45720">
            <a:prstTxWarp prst="textTriangle">
              <a:avLst/>
            </a:prstTxWarp>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ja-JP" altLang="en-US" sz="5400" b="1" dirty="0">
              <a:ln w="50800"/>
              <a:solidFill>
                <a:srgbClr val="FF33CC"/>
              </a:solidFill>
            </a:endParaRPr>
          </a:p>
        </p:txBody>
      </p:sp>
      <p:sp>
        <p:nvSpPr>
          <p:cNvPr id="18" name="角丸四角形 17"/>
          <p:cNvSpPr/>
          <p:nvPr userDrawn="1"/>
        </p:nvSpPr>
        <p:spPr>
          <a:xfrm>
            <a:off x="1835150" y="836613"/>
            <a:ext cx="1655763" cy="1439862"/>
          </a:xfrm>
          <a:prstGeom prst="round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2400" dirty="0">
                <a:solidFill>
                  <a:schemeClr val="bg1"/>
                </a:solidFill>
                <a:latin typeface="Arial Black" pitchFamily="34" charset="0"/>
                <a:ea typeface="HGP創英角ﾎﾟｯﾌﾟ体" pitchFamily="50" charset="-128"/>
              </a:rPr>
              <a:t>A</a:t>
            </a:r>
            <a:endParaRPr lang="ja-JP" altLang="en-US" sz="12400" dirty="0">
              <a:solidFill>
                <a:schemeClr val="bg1"/>
              </a:solidFill>
              <a:latin typeface="Arial Black" pitchFamily="34" charset="0"/>
              <a:ea typeface="HGP創英角ﾎﾟｯﾌﾟ体" pitchFamily="50" charset="-128"/>
            </a:endParaRPr>
          </a:p>
        </p:txBody>
      </p:sp>
      <p:sp>
        <p:nvSpPr>
          <p:cNvPr id="19" name="円/楕円 18"/>
          <p:cNvSpPr/>
          <p:nvPr userDrawn="1"/>
        </p:nvSpPr>
        <p:spPr>
          <a:xfrm rot="20327198">
            <a:off x="387350" y="608013"/>
            <a:ext cx="3692525" cy="1193800"/>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角丸四角形 19"/>
          <p:cNvSpPr/>
          <p:nvPr userDrawn="1"/>
        </p:nvSpPr>
        <p:spPr>
          <a:xfrm>
            <a:off x="827088" y="260350"/>
            <a:ext cx="1655762" cy="1439863"/>
          </a:xfrm>
          <a:prstGeom prst="roundRect">
            <a:avLst/>
          </a:prstGeom>
          <a:solidFill>
            <a:schemeClr val="bg1"/>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3600" dirty="0">
                <a:solidFill>
                  <a:srgbClr val="FF33CC"/>
                </a:solidFill>
                <a:latin typeface="Arial Black" pitchFamily="34" charset="0"/>
                <a:ea typeface="HGP創英角ﾎﾟｯﾌﾟ体" pitchFamily="50" charset="-128"/>
              </a:rPr>
              <a:t>A</a:t>
            </a:r>
            <a:endParaRPr lang="ja-JP" altLang="en-US" sz="13600" dirty="0">
              <a:solidFill>
                <a:srgbClr val="FF33CC"/>
              </a:solidFill>
              <a:latin typeface="Arial Black" pitchFamily="34" charset="0"/>
              <a:ea typeface="HGP創英角ﾎﾟｯﾌﾟ体" pitchFamily="50" charset="-128"/>
            </a:endParaRPr>
          </a:p>
        </p:txBody>
      </p:sp>
      <p:sp>
        <p:nvSpPr>
          <p:cNvPr id="21" name="テキスト ボックス 34"/>
          <p:cNvSpPr txBox="1">
            <a:spLocks noChangeArrowheads="1"/>
          </p:cNvSpPr>
          <p:nvPr userDrawn="1"/>
        </p:nvSpPr>
        <p:spPr bwMode="auto">
          <a:xfrm>
            <a:off x="827088" y="2943225"/>
            <a:ext cx="8208962" cy="2185214"/>
          </a:xfrm>
          <a:prstGeom prst="rect">
            <a:avLst/>
          </a:prstGeom>
          <a:noFill/>
          <a:ln w="9525">
            <a:noFill/>
            <a:miter lim="800000"/>
            <a:headEnd/>
            <a:tailEnd/>
          </a:ln>
        </p:spPr>
        <p:txBody>
          <a:bodyPr>
            <a:spAutoFit/>
          </a:bodyPr>
          <a:lstStyle/>
          <a:p>
            <a:pPr algn="r"/>
            <a:r>
              <a:rPr lang="ja-JP" altLang="en-US" sz="8800" b="1" dirty="0" smtClean="0">
                <a:latin typeface="HG丸ｺﾞｼｯｸM-PRO" pitchFamily="50" charset="-128"/>
                <a:ea typeface="HG丸ｺﾞｼｯｸM-PRO" pitchFamily="50" charset="-128"/>
              </a:rPr>
              <a:t>広告のポスター</a:t>
            </a:r>
            <a:endParaRPr lang="en-US" altLang="ja-JP" sz="8800" b="1" dirty="0" smtClean="0">
              <a:latin typeface="HG丸ｺﾞｼｯｸM-PRO" pitchFamily="50" charset="-128"/>
              <a:ea typeface="HG丸ｺﾞｼｯｸM-PRO" pitchFamily="50" charset="-128"/>
            </a:endParaRPr>
          </a:p>
          <a:p>
            <a:pPr algn="r"/>
            <a:r>
              <a:rPr lang="ja-JP" altLang="en-US" sz="4800" dirty="0" smtClean="0">
                <a:latin typeface="HG丸ｺﾞｼｯｸM-PRO" pitchFamily="50" charset="-128"/>
                <a:ea typeface="HG丸ｺﾞｼｯｸM-PRO" pitchFamily="50" charset="-128"/>
              </a:rPr>
              <a:t>を調べよう</a:t>
            </a:r>
            <a:endParaRPr lang="ja-JP" altLang="en-US" sz="4800" spc="-150" dirty="0">
              <a:latin typeface="HG丸ｺﾞｼｯｸM-PRO" pitchFamily="50" charset="-128"/>
              <a:ea typeface="HG丸ｺﾞｼｯｸM-PRO" pitchFamily="50" charset="-128"/>
            </a:endParaRPr>
          </a:p>
        </p:txBody>
      </p:sp>
      <p:cxnSp>
        <p:nvCxnSpPr>
          <p:cNvPr id="22" name="直線コネクタ 21"/>
          <p:cNvCxnSpPr/>
          <p:nvPr userDrawn="1"/>
        </p:nvCxnSpPr>
        <p:spPr>
          <a:xfrm>
            <a:off x="1979712" y="5085184"/>
            <a:ext cx="6984925"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1C56870-3285-4A83-8608-412558DDAEEB}" type="datetimeFigureOut">
              <a:rPr lang="ja-JP" altLang="en-US"/>
              <a:pPr>
                <a:defRPr/>
              </a:pPr>
              <a:t>2010/10/31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EAA5CBB-C4D5-4BCB-A370-B95674F87EE8}"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63F0DF3-97CE-4A48-814F-53E98F04CBA4}" type="datetimeFigureOut">
              <a:rPr lang="ja-JP" altLang="en-US"/>
              <a:pPr>
                <a:defRPr/>
              </a:pPr>
              <a:t>2010/10/31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A3391CD-4834-4BBC-A87B-C759995BF7DA}"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7F989A9-971A-4FC9-A0C6-14335D5D0231}" type="datetimeFigureOut">
              <a:rPr lang="ja-JP" altLang="en-US"/>
              <a:pPr>
                <a:defRPr/>
              </a:pPr>
              <a:t>2010/10/31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29A037-6A09-4A17-99AB-2F0A271D6E47}"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A5D4EFF-6A35-4A5F-9980-111FB52D1522}" type="datetimeFigureOut">
              <a:rPr lang="ja-JP" altLang="en-US"/>
              <a:pPr>
                <a:defRPr/>
              </a:pPr>
              <a:t>2010/10/31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D1669E7-63F0-4248-874D-0C44E0911D30}"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451B637-78BA-4EE0-8AA7-9387DCDFE557}" type="datetimeFigureOut">
              <a:rPr lang="ja-JP" altLang="en-US"/>
              <a:pPr>
                <a:defRPr/>
              </a:pPr>
              <a:t>2010/10/31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598990D-C146-4B9A-9B19-DDBE90A0C7D3}"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588D063-215D-469A-935E-7270D95B53B6}" type="datetimeFigureOut">
              <a:rPr lang="ja-JP" altLang="en-US"/>
              <a:pPr>
                <a:defRPr/>
              </a:pPr>
              <a:t>2010/10/31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5320ED6-64B0-4D46-BD53-15F8E67D363A}" type="slidenum">
              <a:rPr lang="ja-JP" altLang="en-US"/>
              <a:pPr>
                <a:defRPr/>
              </a:pPr>
              <a:t>&lt;#&gt;</a:t>
            </a:fld>
            <a:endParaRPr lang="ja-JP" altLang="en-US"/>
          </a:p>
        </p:txBody>
      </p:sp>
      <p:sp>
        <p:nvSpPr>
          <p:cNvPr id="10" name="正方形/長方形 9"/>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11" name="直線コネクタ 10"/>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E5BC657-941E-4946-B7EF-2D66AEA9E4AA}" type="datetimeFigureOut">
              <a:rPr lang="ja-JP" altLang="en-US"/>
              <a:pPr>
                <a:defRPr/>
              </a:pPr>
              <a:t>2010/10/31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67C49E9-51D9-46B1-90F8-E4F4F90F046C}" type="slidenum">
              <a:rPr lang="ja-JP" altLang="en-US"/>
              <a:pPr>
                <a:defRPr/>
              </a:pPr>
              <a:t>&lt;#&gt;</a:t>
            </a:fld>
            <a:endParaRPr lang="ja-JP" altLang="en-US"/>
          </a:p>
        </p:txBody>
      </p:sp>
      <p:sp>
        <p:nvSpPr>
          <p:cNvPr id="6" name="正方形/長方形 5"/>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7" name="直線コネクタ 6"/>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8CF9555-3CF9-4AEF-94E5-2CBA87CDC58C}" type="datetimeFigureOut">
              <a:rPr lang="ja-JP" altLang="en-US"/>
              <a:pPr>
                <a:defRPr/>
              </a:pPr>
              <a:t>2010/10/31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0DBB8B0-BFCF-4BCE-81B8-C22D4ED5DA02}" type="slidenum">
              <a:rPr lang="ja-JP" altLang="en-US"/>
              <a:pPr>
                <a:defRPr/>
              </a:pPr>
              <a:t>&lt;#&gt;</a:t>
            </a:fld>
            <a:endParaRPr lang="ja-JP" altLang="en-US"/>
          </a:p>
        </p:txBody>
      </p:sp>
      <p:sp>
        <p:nvSpPr>
          <p:cNvPr id="5" name="正方形/長方形 4"/>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6" name="直線コネクタ 5"/>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8DBACA-C0DF-431D-AE0C-24E9FECAAB2A}" type="datetimeFigureOut">
              <a:rPr lang="ja-JP" altLang="en-US"/>
              <a:pPr>
                <a:defRPr/>
              </a:pPr>
              <a:t>2010/10/31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A2E192-E5B4-4EF8-B4F9-1AD21AE986FE}"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2DB83C6-0BA1-42C7-B552-CB930396C0C0}" type="datetimeFigureOut">
              <a:rPr lang="ja-JP" altLang="en-US"/>
              <a:pPr>
                <a:defRPr/>
              </a:pPr>
              <a:t>2010/10/31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9C5FF1D-B8F1-4676-92FD-F6042621DA04}"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FF33CC"/>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683096E-4E19-4B2D-8701-6F542CB3A2AF}" type="datetimeFigureOut">
              <a:rPr lang="ja-JP" altLang="en-US"/>
              <a:pPr>
                <a:defRPr/>
              </a:pPr>
              <a:t>2010/10/31</a:t>
            </a:fld>
            <a:endParaRPr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1B799241-47DC-4497-84D1-390E17C2152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
        <p:nvSpPr>
          <p:cNvPr id="7" name="角丸四角形吹き出し 6"/>
          <p:cNvSpPr/>
          <p:nvPr/>
        </p:nvSpPr>
        <p:spPr>
          <a:xfrm>
            <a:off x="179512" y="404664"/>
            <a:ext cx="2232248" cy="1368152"/>
          </a:xfrm>
          <a:prstGeom prst="wedgeRoundRectCallout">
            <a:avLst>
              <a:gd name="adj1" fmla="val 49610"/>
              <a:gd name="adj2" fmla="val 83065"/>
              <a:gd name="adj3" fmla="val 16667"/>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tx1"/>
                </a:solidFill>
                <a:latin typeface="HG丸ｺﾞｼｯｸM-PRO" pitchFamily="50" charset="-128"/>
                <a:ea typeface="HG丸ｺﾞｼｯｸM-PRO" pitchFamily="50" charset="-128"/>
              </a:rPr>
              <a:t>洗たく物は白い服ばかりではない。</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8" name="角丸四角形吹き出し 7"/>
          <p:cNvSpPr/>
          <p:nvPr/>
        </p:nvSpPr>
        <p:spPr>
          <a:xfrm>
            <a:off x="179512" y="3212976"/>
            <a:ext cx="2304256" cy="1368152"/>
          </a:xfrm>
          <a:prstGeom prst="wedgeRoundRectCallout">
            <a:avLst>
              <a:gd name="adj1" fmla="val 94704"/>
              <a:gd name="adj2" fmla="val 11167"/>
              <a:gd name="adj3" fmla="val 16667"/>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latin typeface="HG丸ｺﾞｼｯｸM-PRO" pitchFamily="50" charset="-128"/>
                <a:ea typeface="HG丸ｺﾞｼｯｸM-PRO" pitchFamily="50" charset="-128"/>
              </a:rPr>
              <a:t>光の輪は，見えない。</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9" name="角丸四角形吹き出し 8"/>
          <p:cNvSpPr/>
          <p:nvPr/>
        </p:nvSpPr>
        <p:spPr>
          <a:xfrm>
            <a:off x="7055768" y="2132856"/>
            <a:ext cx="1836712" cy="1728192"/>
          </a:xfrm>
          <a:prstGeom prst="wedgeRoundRectCallout">
            <a:avLst>
              <a:gd name="adj1" fmla="val -106979"/>
              <a:gd name="adj2" fmla="val -34934"/>
              <a:gd name="adj3" fmla="val 16667"/>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solidFill>
                  <a:schemeClr val="tx1"/>
                </a:solidFill>
                <a:latin typeface="HG丸ｺﾞｼｯｸM-PRO" pitchFamily="50" charset="-128"/>
                <a:ea typeface="HG丸ｺﾞｼｯｸM-PRO" pitchFamily="50" charset="-128"/>
              </a:rPr>
              <a:t>風にそよぐように干してある。</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10" name="角丸四角形吹き出し 9"/>
          <p:cNvSpPr/>
          <p:nvPr/>
        </p:nvSpPr>
        <p:spPr>
          <a:xfrm>
            <a:off x="7055768" y="260648"/>
            <a:ext cx="1908720" cy="1368152"/>
          </a:xfrm>
          <a:prstGeom prst="wedgeRoundRectCallout">
            <a:avLst>
              <a:gd name="adj1" fmla="val -71650"/>
              <a:gd name="adj2" fmla="val -26184"/>
              <a:gd name="adj3" fmla="val 16667"/>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solidFill>
                  <a:schemeClr val="tx1"/>
                </a:solidFill>
                <a:latin typeface="HG丸ｺﾞｼｯｸM-PRO" pitchFamily="50" charset="-128"/>
                <a:ea typeface="HG丸ｺﾞｼｯｸM-PRO" pitchFamily="50" charset="-128"/>
              </a:rPr>
              <a:t>空が青すぎる。</a:t>
            </a:r>
            <a:endParaRPr kumimoji="1" lang="ja-JP" altLang="en-US" sz="2800" b="1" dirty="0">
              <a:solidFill>
                <a:schemeClr val="tx1"/>
              </a:solidFill>
              <a:latin typeface="HG丸ｺﾞｼｯｸM-PRO" pitchFamily="50" charset="-128"/>
              <a:ea typeface="HG丸ｺﾞｼｯｸM-PRO"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668344" y="260648"/>
            <a:ext cx="861774" cy="6192688"/>
          </a:xfrm>
          <a:prstGeom prst="rect">
            <a:avLst/>
          </a:prstGeom>
          <a:noFill/>
          <a:ln w="76200" cmpd="sng">
            <a:solidFill>
              <a:srgbClr val="FF33CC"/>
            </a:solidFill>
          </a:ln>
        </p:spPr>
        <p:txBody>
          <a:bodyPr vert="eaVert" wrap="square" rtlCol="0">
            <a:spAutoFit/>
          </a:bodyPr>
          <a:lstStyle/>
          <a:p>
            <a:r>
              <a:rPr lang="ja-JP" altLang="en-US" sz="4400" dirty="0" smtClean="0">
                <a:ea typeface="HG丸ｺﾞｼｯｸM-PRO" pitchFamily="50" charset="-128"/>
              </a:rPr>
              <a:t>どうして工夫するの？</a:t>
            </a:r>
            <a:endParaRPr kumimoji="1" lang="ja-JP" altLang="en-US" sz="4400" dirty="0">
              <a:ea typeface="HG丸ｺﾞｼｯｸM-PRO" pitchFamily="50" charset="-128"/>
            </a:endParaRPr>
          </a:p>
        </p:txBody>
      </p:sp>
      <p:pic>
        <p:nvPicPr>
          <p:cNvPr id="7"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1340768"/>
            <a:ext cx="8568952" cy="1200329"/>
          </a:xfrm>
          <a:prstGeom prst="rect">
            <a:avLst/>
          </a:prstGeom>
          <a:noFill/>
          <a:ln>
            <a:solidFill>
              <a:schemeClr val="tx1"/>
            </a:solidFill>
          </a:ln>
        </p:spPr>
        <p:txBody>
          <a:bodyPr wrap="square" rtlCol="0">
            <a:spAutoFit/>
          </a:bodyPr>
          <a:lstStyle/>
          <a:p>
            <a:r>
              <a:rPr kumimoji="1" lang="ja-JP" altLang="en-US" sz="3600" dirty="0" smtClean="0">
                <a:ea typeface="HG丸ｺﾞｼｯｸM-PRO" pitchFamily="50" charset="-128"/>
              </a:rPr>
              <a:t>ポスターには，</a:t>
            </a:r>
            <a:endParaRPr kumimoji="1" lang="en-US" altLang="ja-JP" sz="3600" dirty="0" smtClean="0">
              <a:ea typeface="HG丸ｺﾞｼｯｸM-PRO" pitchFamily="50" charset="-128"/>
            </a:endParaRPr>
          </a:p>
          <a:p>
            <a:r>
              <a:rPr kumimoji="1" lang="ja-JP" altLang="en-US" sz="3600" dirty="0" smtClean="0">
                <a:ea typeface="HG丸ｺﾞｼｯｸM-PRO" pitchFamily="50" charset="-128"/>
              </a:rPr>
              <a:t>　　見る人をひきつける工夫がしてある。</a:t>
            </a:r>
            <a:endParaRPr kumimoji="1" lang="ja-JP" altLang="en-US" sz="3600" dirty="0">
              <a:ea typeface="HG丸ｺﾞｼｯｸM-PRO" pitchFamily="50" charset="-128"/>
            </a:endParaRPr>
          </a:p>
        </p:txBody>
      </p:sp>
      <p:sp>
        <p:nvSpPr>
          <p:cNvPr id="7" name="下矢印 6"/>
          <p:cNvSpPr/>
          <p:nvPr/>
        </p:nvSpPr>
        <p:spPr>
          <a:xfrm>
            <a:off x="4499992" y="2564904"/>
            <a:ext cx="576064"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22933" y="5103674"/>
            <a:ext cx="8498134" cy="1200329"/>
          </a:xfrm>
          <a:prstGeom prst="rect">
            <a:avLst/>
          </a:prstGeom>
          <a:noFill/>
          <a:ln>
            <a:noFill/>
          </a:ln>
        </p:spPr>
        <p:txBody>
          <a:bodyPr wrap="square" rtlCol="0">
            <a:spAutoFit/>
          </a:bodyPr>
          <a:lstStyle/>
          <a:p>
            <a:r>
              <a:rPr kumimoji="1" lang="ja-JP" altLang="en-US" sz="3600" dirty="0" smtClean="0">
                <a:ea typeface="HG丸ｺﾞｼｯｸM-PRO" pitchFamily="50" charset="-128"/>
              </a:rPr>
              <a:t>■ポスターにかいてあることに，</a:t>
            </a:r>
            <a:r>
              <a:rPr kumimoji="1" lang="ja-JP" altLang="en-US" sz="3600" dirty="0" err="1" smtClean="0">
                <a:solidFill>
                  <a:srgbClr val="FF0000"/>
                </a:solidFill>
                <a:ea typeface="HG丸ｺﾞｼｯｸM-PRO" pitchFamily="50" charset="-128"/>
              </a:rPr>
              <a:t>まどわ</a:t>
            </a:r>
            <a:endParaRPr kumimoji="1" lang="en-US" altLang="ja-JP" sz="3600" dirty="0" smtClean="0">
              <a:solidFill>
                <a:srgbClr val="FF0000"/>
              </a:solidFill>
              <a:ea typeface="HG丸ｺﾞｼｯｸM-PRO" pitchFamily="50" charset="-128"/>
            </a:endParaRPr>
          </a:p>
          <a:p>
            <a:r>
              <a:rPr lang="ja-JP" altLang="en-US" sz="3600" dirty="0" smtClean="0">
                <a:solidFill>
                  <a:srgbClr val="FF33CC"/>
                </a:solidFill>
                <a:ea typeface="HG丸ｺﾞｼｯｸM-PRO" pitchFamily="50" charset="-128"/>
              </a:rPr>
              <a:t>　</a:t>
            </a:r>
            <a:r>
              <a:rPr kumimoji="1" lang="ja-JP" altLang="en-US" sz="3600" dirty="0" smtClean="0">
                <a:solidFill>
                  <a:srgbClr val="FF0000"/>
                </a:solidFill>
                <a:ea typeface="HG丸ｺﾞｼｯｸM-PRO" pitchFamily="50" charset="-128"/>
              </a:rPr>
              <a:t>されない</a:t>
            </a:r>
            <a:r>
              <a:rPr kumimoji="1" lang="ja-JP" altLang="en-US" sz="3600" dirty="0" smtClean="0">
                <a:ea typeface="HG丸ｺﾞｼｯｸM-PRO" pitchFamily="50" charset="-128"/>
              </a:rPr>
              <a:t>ようにする。</a:t>
            </a:r>
            <a:endParaRPr kumimoji="1" lang="ja-JP" altLang="en-US" sz="3600" dirty="0">
              <a:ea typeface="HG丸ｺﾞｼｯｸM-PRO" pitchFamily="50" charset="-128"/>
            </a:endParaRPr>
          </a:p>
        </p:txBody>
      </p:sp>
      <p:sp>
        <p:nvSpPr>
          <p:cNvPr id="10" name="テキスト ボックス 9"/>
          <p:cNvSpPr txBox="1"/>
          <p:nvPr/>
        </p:nvSpPr>
        <p:spPr>
          <a:xfrm>
            <a:off x="251520" y="3663514"/>
            <a:ext cx="8569547" cy="1200329"/>
          </a:xfrm>
          <a:prstGeom prst="rect">
            <a:avLst/>
          </a:prstGeom>
          <a:noFill/>
          <a:ln>
            <a:noFill/>
          </a:ln>
        </p:spPr>
        <p:txBody>
          <a:bodyPr wrap="square" rtlCol="0">
            <a:spAutoFit/>
          </a:bodyPr>
          <a:lstStyle/>
          <a:p>
            <a:r>
              <a:rPr kumimoji="1" lang="ja-JP" altLang="en-US" sz="3600" dirty="0" smtClean="0">
                <a:ea typeface="HG丸ｺﾞｼｯｸM-PRO" pitchFamily="50" charset="-128"/>
              </a:rPr>
              <a:t>■</a:t>
            </a:r>
            <a:r>
              <a:rPr kumimoji="1" lang="ja-JP" altLang="en-US" sz="3600" dirty="0" smtClean="0">
                <a:solidFill>
                  <a:srgbClr val="FF0000"/>
                </a:solidFill>
                <a:ea typeface="HG丸ｺﾞｼｯｸM-PRO" pitchFamily="50" charset="-128"/>
              </a:rPr>
              <a:t>何を伝える</a:t>
            </a:r>
            <a:r>
              <a:rPr kumimoji="1" lang="ja-JP" altLang="en-US" sz="3600" dirty="0" smtClean="0">
                <a:ea typeface="HG丸ｺﾞｼｯｸM-PRO" pitchFamily="50" charset="-128"/>
              </a:rPr>
              <a:t>ために，</a:t>
            </a:r>
            <a:r>
              <a:rPr kumimoji="1" lang="ja-JP" altLang="en-US" sz="3600" dirty="0" smtClean="0">
                <a:solidFill>
                  <a:srgbClr val="FF0000"/>
                </a:solidFill>
                <a:ea typeface="HG丸ｺﾞｼｯｸM-PRO" pitchFamily="50" charset="-128"/>
              </a:rPr>
              <a:t>どんな工夫</a:t>
            </a:r>
            <a:r>
              <a:rPr kumimoji="1" lang="ja-JP" altLang="en-US" sz="3600" dirty="0" smtClean="0">
                <a:ea typeface="HG丸ｺﾞｼｯｸM-PRO" pitchFamily="50" charset="-128"/>
              </a:rPr>
              <a:t>がして</a:t>
            </a:r>
            <a:endParaRPr kumimoji="1" lang="en-US" altLang="ja-JP" sz="3600" dirty="0" smtClean="0">
              <a:ea typeface="HG丸ｺﾞｼｯｸM-PRO" pitchFamily="50" charset="-128"/>
            </a:endParaRPr>
          </a:p>
          <a:p>
            <a:r>
              <a:rPr lang="ja-JP" altLang="en-US" sz="3600" dirty="0" smtClean="0">
                <a:ea typeface="HG丸ｺﾞｼｯｸM-PRO" pitchFamily="50" charset="-128"/>
              </a:rPr>
              <a:t>　</a:t>
            </a:r>
            <a:r>
              <a:rPr kumimoji="1" lang="ja-JP" altLang="en-US" sz="3600" dirty="0" smtClean="0">
                <a:ea typeface="HG丸ｺﾞｼｯｸM-PRO" pitchFamily="50" charset="-128"/>
              </a:rPr>
              <a:t>あるのかを考える。</a:t>
            </a:r>
            <a:endParaRPr kumimoji="1" lang="ja-JP" altLang="en-US" sz="3600" dirty="0">
              <a:ea typeface="HG丸ｺﾞｼｯｸM-PRO" pitchFamily="50" charset="-128"/>
            </a:endParaRPr>
          </a:p>
        </p:txBody>
      </p:sp>
      <p:sp>
        <p:nvSpPr>
          <p:cNvPr id="11" name="正方形/長方形 10"/>
          <p:cNvSpPr/>
          <p:nvPr/>
        </p:nvSpPr>
        <p:spPr>
          <a:xfrm>
            <a:off x="81645" y="3512806"/>
            <a:ext cx="8892481" cy="2880320"/>
          </a:xfrm>
          <a:prstGeom prst="rect">
            <a:avLst/>
          </a:prstGeom>
          <a:noFill/>
          <a:ln w="762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7308304" y="5661248"/>
            <a:ext cx="127948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822824" y="4239578"/>
            <a:ext cx="2213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964771" y="4239578"/>
            <a:ext cx="228521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23528" y="476672"/>
            <a:ext cx="2232248" cy="646331"/>
          </a:xfrm>
          <a:prstGeom prst="rect">
            <a:avLst/>
          </a:prstGeom>
          <a:solidFill>
            <a:srgbClr val="FF0000"/>
          </a:solidFill>
          <a:ln>
            <a:solidFill>
              <a:schemeClr val="tx1"/>
            </a:solidFill>
          </a:ln>
        </p:spPr>
        <p:txBody>
          <a:bodyPr wrap="square" rtlCol="0">
            <a:spAutoFit/>
          </a:bodyPr>
          <a:lstStyle/>
          <a:p>
            <a:pPr algn="ctr"/>
            <a:r>
              <a:rPr kumimoji="1" lang="ja-JP" altLang="en-US" sz="3600" b="1" dirty="0" smtClean="0">
                <a:solidFill>
                  <a:schemeClr val="bg1"/>
                </a:solidFill>
                <a:ea typeface="HG丸ｺﾞｼｯｸM-PRO" pitchFamily="50" charset="-128"/>
              </a:rPr>
              <a:t>まとめ</a:t>
            </a:r>
            <a:endParaRPr kumimoji="1" lang="ja-JP" altLang="en-US" sz="3600" b="1" dirty="0">
              <a:solidFill>
                <a:schemeClr val="bg1"/>
              </a:solidFill>
              <a:ea typeface="HG丸ｺﾞｼｯｸM-PRO" pitchFamily="50" charset="-128"/>
            </a:endParaRPr>
          </a:p>
        </p:txBody>
      </p:sp>
      <p:cxnSp>
        <p:nvCxnSpPr>
          <p:cNvPr id="17" name="直線コネクタ 16"/>
          <p:cNvCxnSpPr/>
          <p:nvPr/>
        </p:nvCxnSpPr>
        <p:spPr>
          <a:xfrm>
            <a:off x="899592" y="6214291"/>
            <a:ext cx="172819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539552" y="2924944"/>
            <a:ext cx="8245028" cy="2232248"/>
          </a:xfrm>
          <a:prstGeom prst="rect">
            <a:avLst/>
          </a:prstGeom>
          <a:noFill/>
          <a:ln w="57150">
            <a:solidFill>
              <a:srgbClr val="FF33CC"/>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1" lang="ja-JP" altLang="en-US"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rPr>
              <a:t>どの部分に</a:t>
            </a:r>
            <a:endParaRPr kumimoji="1" lang="en-US" altLang="ja-JP"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1" lang="ja-JP" altLang="en-US"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rPr>
              <a:t>　　　目がいきますか。</a:t>
            </a:r>
          </a:p>
        </p:txBody>
      </p:sp>
      <p:sp>
        <p:nvSpPr>
          <p:cNvPr id="7" name="Rectangle 3"/>
          <p:cNvSpPr txBox="1">
            <a:spLocks noChangeArrowheads="1"/>
          </p:cNvSpPr>
          <p:nvPr/>
        </p:nvSpPr>
        <p:spPr>
          <a:xfrm>
            <a:off x="683568" y="692696"/>
            <a:ext cx="8460432" cy="1512168"/>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ja-JP" altLang="en-US"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rPr>
              <a:t>ポスターを見ましょう。</a:t>
            </a:r>
            <a:endParaRPr kumimoji="1" lang="en-US" altLang="ja-JP"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1" lang="ja-JP" altLang="en-US" sz="6000" b="0" i="0" u="none" strike="noStrike" kern="1200" cap="none" spc="0" normalizeH="0" baseline="0" noProof="0" dirty="0" smtClean="0">
              <a:ln>
                <a:noFill/>
              </a:ln>
              <a:solidFill>
                <a:schemeClr val="tx1"/>
              </a:solidFill>
              <a:effectLst/>
              <a:uLnTx/>
              <a:uFillTx/>
              <a:latin typeface="+mn-lt"/>
              <a:ea typeface="HG丸ｺﾞｼｯｸM-PRO" pitchFamily="50"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08304" y="476672"/>
            <a:ext cx="1538883" cy="5877272"/>
          </a:xfrm>
          <a:prstGeom prst="rect">
            <a:avLst/>
          </a:prstGeom>
          <a:noFill/>
          <a:ln w="76200">
            <a:solidFill>
              <a:srgbClr val="FF33CC"/>
            </a:solidFill>
          </a:ln>
        </p:spPr>
        <p:txBody>
          <a:bodyPr vert="eaVert" wrap="square" rtlCol="0">
            <a:spAutoFit/>
          </a:bodyPr>
          <a:lstStyle/>
          <a:p>
            <a:r>
              <a:rPr kumimoji="1" lang="ja-JP" altLang="en-US" sz="4400" dirty="0" smtClean="0">
                <a:ea typeface="HG丸ｺﾞｼｯｸM-PRO" pitchFamily="50" charset="-128"/>
              </a:rPr>
              <a:t>どうしてそこに</a:t>
            </a:r>
            <a:endParaRPr kumimoji="1" lang="en-US" altLang="ja-JP" sz="4400" dirty="0" smtClean="0">
              <a:ea typeface="HG丸ｺﾞｼｯｸM-PRO" pitchFamily="50" charset="-128"/>
            </a:endParaRPr>
          </a:p>
          <a:p>
            <a:r>
              <a:rPr kumimoji="1" lang="ja-JP" altLang="en-US" sz="4400" dirty="0" smtClean="0">
                <a:ea typeface="HG丸ｺﾞｼｯｸM-PRO" pitchFamily="50" charset="-128"/>
              </a:rPr>
              <a:t>目がいくのでしょうか</a:t>
            </a:r>
            <a:endParaRPr kumimoji="1" lang="ja-JP" altLang="en-US" sz="4400" dirty="0">
              <a:ea typeface="HG丸ｺﾞｼｯｸM-PRO" pitchFamily="50" charset="-128"/>
            </a:endParaRPr>
          </a:p>
        </p:txBody>
      </p:sp>
      <p:pic>
        <p:nvPicPr>
          <p:cNvPr id="7"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1844824"/>
            <a:ext cx="8352928" cy="3416320"/>
          </a:xfrm>
          <a:prstGeom prst="rect">
            <a:avLst/>
          </a:prstGeom>
          <a:noFill/>
          <a:ln w="127000" cmpd="tri">
            <a:solidFill>
              <a:srgbClr val="FF33CC"/>
            </a:solidFill>
          </a:ln>
        </p:spPr>
        <p:txBody>
          <a:bodyPr vert="horz" wrap="square" rtlCol="0">
            <a:spAutoFit/>
          </a:bodyPr>
          <a:lstStyle/>
          <a:p>
            <a:r>
              <a:rPr kumimoji="1" lang="ja-JP" altLang="en-US" sz="7200" dirty="0" smtClean="0">
                <a:ea typeface="HG丸ｺﾞｼｯｸM-PRO" pitchFamily="50" charset="-128"/>
              </a:rPr>
              <a:t>ポスターを調べて，その工夫について</a:t>
            </a:r>
            <a:r>
              <a:rPr lang="ja-JP" altLang="en-US" sz="7200" dirty="0" smtClean="0">
                <a:ea typeface="HG丸ｺﾞｼｯｸM-PRO" pitchFamily="50" charset="-128"/>
              </a:rPr>
              <a:t>考えよう</a:t>
            </a:r>
            <a:endParaRPr kumimoji="1" lang="ja-JP" altLang="en-US" sz="7200" dirty="0">
              <a:ea typeface="HG丸ｺﾞｼｯｸM-PRO"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
        <p:nvSpPr>
          <p:cNvPr id="7" name="テキスト ボックス 6"/>
          <p:cNvSpPr txBox="1"/>
          <p:nvPr/>
        </p:nvSpPr>
        <p:spPr>
          <a:xfrm>
            <a:off x="7281589" y="188640"/>
            <a:ext cx="1538883" cy="6264696"/>
          </a:xfrm>
          <a:prstGeom prst="rect">
            <a:avLst/>
          </a:prstGeom>
          <a:noFill/>
          <a:ln w="76200">
            <a:solidFill>
              <a:srgbClr val="FF33CC"/>
            </a:solidFill>
          </a:ln>
        </p:spPr>
        <p:txBody>
          <a:bodyPr vert="eaVert" wrap="square" rtlCol="0">
            <a:spAutoFit/>
          </a:bodyPr>
          <a:lstStyle/>
          <a:p>
            <a:r>
              <a:rPr kumimoji="1" lang="ja-JP" altLang="en-US" sz="4400" dirty="0" smtClean="0">
                <a:ea typeface="HG丸ｺﾞｼｯｸM-PRO" pitchFamily="50" charset="-128"/>
              </a:rPr>
              <a:t>何をせん</a:t>
            </a:r>
            <a:r>
              <a:rPr kumimoji="1" lang="ja-JP" altLang="en-US" sz="4400" dirty="0" err="1" smtClean="0">
                <a:ea typeface="HG丸ｺﾞｼｯｸM-PRO" pitchFamily="50" charset="-128"/>
              </a:rPr>
              <a:t>伝する</a:t>
            </a:r>
            <a:endParaRPr kumimoji="1" lang="en-US" altLang="ja-JP" sz="4400" dirty="0" smtClean="0">
              <a:ea typeface="HG丸ｺﾞｼｯｸM-PRO" pitchFamily="50" charset="-128"/>
            </a:endParaRPr>
          </a:p>
          <a:p>
            <a:r>
              <a:rPr lang="ja-JP" altLang="en-US" sz="4400" dirty="0" smtClean="0">
                <a:ea typeface="HG丸ｺﾞｼｯｸM-PRO" pitchFamily="50" charset="-128"/>
              </a:rPr>
              <a:t>　　　</a:t>
            </a:r>
            <a:r>
              <a:rPr kumimoji="1" lang="ja-JP" altLang="en-US" sz="4400" dirty="0" smtClean="0">
                <a:ea typeface="HG丸ｺﾞｼｯｸM-PRO" pitchFamily="50" charset="-128"/>
              </a:rPr>
              <a:t>ポスターですか？</a:t>
            </a:r>
            <a:endParaRPr kumimoji="1" lang="ja-JP" altLang="en-US" sz="4400" dirty="0">
              <a:ea typeface="HG丸ｺﾞｼｯｸM-PRO"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340768"/>
            <a:ext cx="9468544" cy="5386090"/>
          </a:xfrm>
          <a:prstGeom prst="rect">
            <a:avLst/>
          </a:prstGeom>
          <a:noFill/>
        </p:spPr>
        <p:txBody>
          <a:bodyPr vert="horz" wrap="square" rtlCol="0">
            <a:spAutoFit/>
          </a:bodyPr>
          <a:lstStyle/>
          <a:p>
            <a:r>
              <a:rPr kumimoji="1" lang="en-US" altLang="ja-JP" sz="4400" dirty="0" smtClean="0">
                <a:ea typeface="HG丸ｺﾞｼｯｸM-PRO" pitchFamily="50" charset="-128"/>
              </a:rPr>
              <a:t>【</a:t>
            </a:r>
            <a:r>
              <a:rPr kumimoji="1" lang="ja-JP" altLang="en-US" sz="4400" dirty="0" smtClean="0">
                <a:ea typeface="HG丸ｺﾞｼｯｸM-PRO" pitchFamily="50" charset="-128"/>
              </a:rPr>
              <a:t>調べること</a:t>
            </a:r>
            <a:r>
              <a:rPr kumimoji="1" lang="en-US" altLang="ja-JP" sz="4400" dirty="0" smtClean="0">
                <a:ea typeface="HG丸ｺﾞｼｯｸM-PRO" pitchFamily="50" charset="-128"/>
              </a:rPr>
              <a:t>】</a:t>
            </a:r>
          </a:p>
          <a:p>
            <a:pPr algn="dist">
              <a:lnSpc>
                <a:spcPts val="4000"/>
              </a:lnSpc>
            </a:pPr>
            <a:r>
              <a:rPr lang="ja-JP" altLang="en-US" sz="4400" dirty="0" smtClean="0">
                <a:ea typeface="HG丸ｺﾞｼｯｸM-PRO" pitchFamily="50" charset="-128"/>
              </a:rPr>
              <a:t>　</a:t>
            </a:r>
            <a:endParaRPr lang="en-US" altLang="ja-JP" sz="4400" dirty="0" smtClean="0">
              <a:ea typeface="HG丸ｺﾞｼｯｸM-PRO" pitchFamily="50" charset="-128"/>
            </a:endParaRPr>
          </a:p>
          <a:p>
            <a:r>
              <a:rPr kumimoji="1" lang="ja-JP" altLang="en-US" sz="4400" dirty="0" smtClean="0">
                <a:ea typeface="HG丸ｺﾞｼｯｸM-PRO" pitchFamily="50" charset="-128"/>
              </a:rPr>
              <a:t>　・キャッチコピー</a:t>
            </a:r>
            <a:endParaRPr kumimoji="1" lang="en-US" altLang="ja-JP" sz="4400" dirty="0" smtClean="0">
              <a:ea typeface="HG丸ｺﾞｼｯｸM-PRO" pitchFamily="50" charset="-128"/>
            </a:endParaRPr>
          </a:p>
          <a:p>
            <a:r>
              <a:rPr lang="ja-JP" altLang="en-US" sz="4400" dirty="0" smtClean="0">
                <a:ea typeface="HG丸ｺﾞｼｯｸM-PRO" pitchFamily="50" charset="-128"/>
              </a:rPr>
              <a:t>　・大きく写っているもの</a:t>
            </a:r>
            <a:endParaRPr lang="en-US" altLang="ja-JP" sz="4400" dirty="0" smtClean="0">
              <a:ea typeface="HG丸ｺﾞｼｯｸM-PRO" pitchFamily="50" charset="-128"/>
            </a:endParaRPr>
          </a:p>
          <a:p>
            <a:r>
              <a:rPr kumimoji="1" lang="ja-JP" altLang="en-US" sz="4400" dirty="0" smtClean="0">
                <a:ea typeface="HG丸ｺﾞｼｯｸM-PRO" pitchFamily="50" charset="-128"/>
              </a:rPr>
              <a:t>　</a:t>
            </a:r>
            <a:r>
              <a:rPr lang="ja-JP" altLang="en-US" sz="4400" dirty="0" smtClean="0">
                <a:ea typeface="HG丸ｺﾞｼｯｸM-PRO" pitchFamily="50" charset="-128"/>
              </a:rPr>
              <a:t>・使っている色</a:t>
            </a:r>
            <a:endParaRPr lang="en-US" altLang="ja-JP" sz="4400" dirty="0" smtClean="0">
              <a:ea typeface="HG丸ｺﾞｼｯｸM-PRO" pitchFamily="50" charset="-128"/>
            </a:endParaRPr>
          </a:p>
          <a:p>
            <a:r>
              <a:rPr kumimoji="1" lang="ja-JP" altLang="en-US" sz="4400" dirty="0" smtClean="0">
                <a:ea typeface="HG丸ｺﾞｼｯｸM-PRO" pitchFamily="50" charset="-128"/>
              </a:rPr>
              <a:t>　・伝えたいこと</a:t>
            </a:r>
            <a:endParaRPr kumimoji="1" lang="en-US" altLang="ja-JP" sz="4400" dirty="0" smtClean="0">
              <a:ea typeface="HG丸ｺﾞｼｯｸM-PRO" pitchFamily="50" charset="-128"/>
            </a:endParaRPr>
          </a:p>
          <a:p>
            <a:r>
              <a:rPr lang="ja-JP" altLang="en-US" sz="4400" dirty="0" smtClean="0">
                <a:ea typeface="HG丸ｺﾞｼｯｸM-PRO" pitchFamily="50" charset="-128"/>
              </a:rPr>
              <a:t>　・そのほか</a:t>
            </a:r>
            <a:endParaRPr lang="en-US" altLang="ja-JP" sz="4400" dirty="0" smtClean="0">
              <a:ea typeface="HG丸ｺﾞｼｯｸM-PRO" pitchFamily="50" charset="-128"/>
            </a:endParaRPr>
          </a:p>
          <a:p>
            <a:r>
              <a:rPr lang="ja-JP" altLang="en-US" sz="3600" dirty="0" smtClean="0">
                <a:ea typeface="HG丸ｺﾞｼｯｸM-PRO" pitchFamily="50" charset="-128"/>
              </a:rPr>
              <a:t>　　（上以外の工夫・</a:t>
            </a:r>
            <a:r>
              <a:rPr lang="ja-JP" altLang="en-US" sz="3600" dirty="0" err="1" smtClean="0">
                <a:ea typeface="HG丸ｺﾞｼｯｸM-PRO" pitchFamily="50" charset="-128"/>
              </a:rPr>
              <a:t>ぎ</a:t>
            </a:r>
            <a:r>
              <a:rPr lang="ja-JP" altLang="en-US" sz="3600" dirty="0" smtClean="0">
                <a:ea typeface="HG丸ｺﾞｼｯｸM-PRO" pitchFamily="50" charset="-128"/>
              </a:rPr>
              <a:t>もんに思ったこと）</a:t>
            </a:r>
            <a:endParaRPr kumimoji="1" lang="ja-JP" altLang="en-US" sz="3600" dirty="0">
              <a:ea typeface="HG丸ｺﾞｼｯｸM-PRO" pitchFamily="50" charset="-128"/>
            </a:endParaRPr>
          </a:p>
        </p:txBody>
      </p:sp>
      <p:sp>
        <p:nvSpPr>
          <p:cNvPr id="7" name="テキスト ボックス 6"/>
          <p:cNvSpPr txBox="1"/>
          <p:nvPr/>
        </p:nvSpPr>
        <p:spPr>
          <a:xfrm>
            <a:off x="251520" y="260648"/>
            <a:ext cx="8712968" cy="769441"/>
          </a:xfrm>
          <a:prstGeom prst="rect">
            <a:avLst/>
          </a:prstGeom>
          <a:noFill/>
          <a:ln w="76200">
            <a:solidFill>
              <a:srgbClr val="FF33CC"/>
            </a:solidFill>
          </a:ln>
        </p:spPr>
        <p:txBody>
          <a:bodyPr vert="horz" wrap="square" rtlCol="0">
            <a:spAutoFit/>
          </a:bodyPr>
          <a:lstStyle/>
          <a:p>
            <a:pPr algn="ctr"/>
            <a:r>
              <a:rPr kumimoji="1" lang="ja-JP" altLang="en-US" sz="4400" dirty="0" smtClean="0">
                <a:ea typeface="HG丸ｺﾞｼｯｸM-PRO" pitchFamily="50" charset="-128"/>
              </a:rPr>
              <a:t>ポスターの工夫をさがしましょう</a:t>
            </a:r>
            <a:endParaRPr kumimoji="1" lang="ja-JP" altLang="en-US" sz="4400" dirty="0">
              <a:ea typeface="HG丸ｺﾞｼｯｸM-PRO" pitchFamily="50" charset="-128"/>
            </a:endParaRPr>
          </a:p>
        </p:txBody>
      </p:sp>
      <p:sp>
        <p:nvSpPr>
          <p:cNvPr id="8" name="角丸四角形吹き出し 7"/>
          <p:cNvSpPr/>
          <p:nvPr/>
        </p:nvSpPr>
        <p:spPr>
          <a:xfrm>
            <a:off x="4788024" y="1268760"/>
            <a:ext cx="4104456" cy="1512168"/>
          </a:xfrm>
          <a:prstGeom prst="wedgeRoundRectCallout">
            <a:avLst>
              <a:gd name="adj1" fmla="val -41466"/>
              <a:gd name="adj2" fmla="val 64386"/>
              <a:gd name="adj3" fmla="val 1666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solidFill>
                  <a:schemeClr val="tx1"/>
                </a:solidFill>
                <a:latin typeface="HG丸ｺﾞｼｯｸM-PRO" pitchFamily="50" charset="-128"/>
                <a:ea typeface="HG丸ｺﾞｼｯｸM-PRO" pitchFamily="50" charset="-128"/>
              </a:rPr>
              <a:t>　</a:t>
            </a:r>
            <a:r>
              <a:rPr kumimoji="1" lang="ja-JP" altLang="en-US" sz="2800" b="1" dirty="0" smtClean="0">
                <a:solidFill>
                  <a:srgbClr val="FF0000"/>
                </a:solidFill>
                <a:latin typeface="HG丸ｺﾞｼｯｸM-PRO" pitchFamily="50" charset="-128"/>
                <a:ea typeface="HG丸ｺﾞｼｯｸM-PRO" pitchFamily="50" charset="-128"/>
              </a:rPr>
              <a:t>キャッチコピー</a:t>
            </a:r>
            <a:r>
              <a:rPr kumimoji="1" lang="ja-JP" altLang="en-US" sz="2800" b="1" dirty="0" smtClean="0">
                <a:solidFill>
                  <a:schemeClr val="tx1"/>
                </a:solidFill>
                <a:latin typeface="HG丸ｺﾞｼｯｸM-PRO" pitchFamily="50" charset="-128"/>
                <a:ea typeface="HG丸ｺﾞｼｯｸM-PRO" pitchFamily="50" charset="-128"/>
              </a:rPr>
              <a:t>とは，人の注意をひくための短い言葉。</a:t>
            </a:r>
            <a:endParaRPr kumimoji="1" lang="ja-JP" altLang="en-US" sz="2800" b="1" dirty="0">
              <a:solidFill>
                <a:schemeClr val="tx1"/>
              </a:solidFill>
              <a:latin typeface="HG丸ｺﾞｼｯｸM-PRO" pitchFamily="50" charset="-128"/>
              <a:ea typeface="HG丸ｺﾞｼｯｸM-PRO" pitchFamily="50" charset="-128"/>
            </a:endParaRPr>
          </a:p>
        </p:txBody>
      </p:sp>
      <p:cxnSp>
        <p:nvCxnSpPr>
          <p:cNvPr id="9" name="直線コネクタ 8"/>
          <p:cNvCxnSpPr/>
          <p:nvPr/>
        </p:nvCxnSpPr>
        <p:spPr>
          <a:xfrm>
            <a:off x="5796136" y="2204864"/>
            <a:ext cx="18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196752"/>
            <a:ext cx="8028384" cy="5221942"/>
          </a:xfrm>
          <a:prstGeom prst="rect">
            <a:avLst/>
          </a:prstGeom>
          <a:noFill/>
        </p:spPr>
        <p:txBody>
          <a:bodyPr vert="horz" wrap="square" rtlCol="0">
            <a:spAutoFit/>
          </a:bodyPr>
          <a:lstStyle/>
          <a:p>
            <a:r>
              <a:rPr kumimoji="1" lang="en-US" altLang="ja-JP" sz="4400" dirty="0" smtClean="0">
                <a:latin typeface="HG丸ｺﾞｼｯｸM-PRO" pitchFamily="50" charset="-128"/>
                <a:ea typeface="HG丸ｺﾞｼｯｸM-PRO" pitchFamily="50" charset="-128"/>
              </a:rPr>
              <a:t>【</a:t>
            </a:r>
            <a:r>
              <a:rPr kumimoji="1" lang="ja-JP" altLang="en-US" sz="4400" dirty="0" smtClean="0">
                <a:latin typeface="HG丸ｺﾞｼｯｸM-PRO" pitchFamily="50" charset="-128"/>
                <a:ea typeface="HG丸ｺﾞｼｯｸM-PRO" pitchFamily="50" charset="-128"/>
              </a:rPr>
              <a:t>発表すること</a:t>
            </a:r>
            <a:r>
              <a:rPr kumimoji="1" lang="en-US" altLang="ja-JP" sz="4400" dirty="0" smtClean="0">
                <a:latin typeface="HG丸ｺﾞｼｯｸM-PRO" pitchFamily="50" charset="-128"/>
                <a:ea typeface="HG丸ｺﾞｼｯｸM-PRO" pitchFamily="50" charset="-128"/>
              </a:rPr>
              <a:t>】</a:t>
            </a:r>
          </a:p>
          <a:p>
            <a:pPr algn="dist">
              <a:lnSpc>
                <a:spcPts val="4000"/>
              </a:lnSpc>
            </a:pPr>
            <a:r>
              <a:rPr lang="ja-JP" altLang="en-US" sz="4400" dirty="0" smtClean="0">
                <a:latin typeface="HG丸ｺﾞｼｯｸM-PRO" pitchFamily="50" charset="-128"/>
                <a:ea typeface="HG丸ｺﾞｼｯｸM-PRO" pitchFamily="50" charset="-128"/>
              </a:rPr>
              <a:t>　</a:t>
            </a:r>
            <a:endParaRPr lang="en-US" altLang="ja-JP" sz="4400" dirty="0" smtClean="0">
              <a:latin typeface="HG丸ｺﾞｼｯｸM-PRO" pitchFamily="50" charset="-128"/>
              <a:ea typeface="HG丸ｺﾞｼｯｸM-PRO" pitchFamily="50" charset="-128"/>
            </a:endParaRPr>
          </a:p>
          <a:p>
            <a:r>
              <a:rPr kumimoji="1" lang="ja-JP" altLang="en-US" sz="4400" dirty="0" smtClean="0">
                <a:latin typeface="HG丸ｺﾞｼｯｸM-PRO" pitchFamily="50" charset="-128"/>
                <a:ea typeface="HG丸ｺﾞｼｯｸM-PRO" pitchFamily="50" charset="-128"/>
              </a:rPr>
              <a:t>　・キャッチコピー</a:t>
            </a:r>
            <a:endParaRPr kumimoji="1" lang="en-US" altLang="ja-JP" sz="4400" dirty="0" smtClean="0">
              <a:latin typeface="HG丸ｺﾞｼｯｸM-PRO" pitchFamily="50" charset="-128"/>
              <a:ea typeface="HG丸ｺﾞｼｯｸM-PRO" pitchFamily="50" charset="-128"/>
            </a:endParaRPr>
          </a:p>
          <a:p>
            <a:r>
              <a:rPr lang="ja-JP" altLang="en-US" sz="4400" dirty="0" smtClean="0">
                <a:latin typeface="HG丸ｺﾞｼｯｸM-PRO" pitchFamily="50" charset="-128"/>
                <a:ea typeface="HG丸ｺﾞｼｯｸM-PRO" pitchFamily="50" charset="-128"/>
              </a:rPr>
              <a:t>　・大きく写っているもの</a:t>
            </a:r>
            <a:endParaRPr lang="en-US" altLang="ja-JP" sz="4400" dirty="0" smtClean="0">
              <a:latin typeface="HG丸ｺﾞｼｯｸM-PRO" pitchFamily="50" charset="-128"/>
              <a:ea typeface="HG丸ｺﾞｼｯｸM-PRO" pitchFamily="50" charset="-128"/>
            </a:endParaRPr>
          </a:p>
          <a:p>
            <a:r>
              <a:rPr kumimoji="1" lang="ja-JP" altLang="en-US" sz="4400" dirty="0" smtClean="0">
                <a:latin typeface="HG丸ｺﾞｼｯｸM-PRO" pitchFamily="50" charset="-128"/>
                <a:ea typeface="HG丸ｺﾞｼｯｸM-PRO" pitchFamily="50" charset="-128"/>
              </a:rPr>
              <a:t>　</a:t>
            </a:r>
            <a:r>
              <a:rPr lang="ja-JP" altLang="en-US" sz="4400" dirty="0" smtClean="0">
                <a:latin typeface="HG丸ｺﾞｼｯｸM-PRO" pitchFamily="50" charset="-128"/>
                <a:ea typeface="HG丸ｺﾞｼｯｸM-PRO" pitchFamily="50" charset="-128"/>
              </a:rPr>
              <a:t>・使っている色</a:t>
            </a:r>
            <a:endParaRPr lang="en-US" altLang="ja-JP" sz="4400" dirty="0" smtClean="0">
              <a:latin typeface="HG丸ｺﾞｼｯｸM-PRO" pitchFamily="50" charset="-128"/>
              <a:ea typeface="HG丸ｺﾞｼｯｸM-PRO" pitchFamily="50" charset="-128"/>
            </a:endParaRPr>
          </a:p>
          <a:p>
            <a:r>
              <a:rPr kumimoji="1" lang="ja-JP" altLang="en-US" sz="4400" dirty="0" smtClean="0">
                <a:latin typeface="HG丸ｺﾞｼｯｸM-PRO" pitchFamily="50" charset="-128"/>
                <a:ea typeface="HG丸ｺﾞｼｯｸM-PRO" pitchFamily="50" charset="-128"/>
              </a:rPr>
              <a:t>　・伝えたいこと</a:t>
            </a:r>
            <a:endParaRPr kumimoji="1" lang="en-US" altLang="ja-JP" sz="4400" dirty="0" smtClean="0">
              <a:latin typeface="HG丸ｺﾞｼｯｸM-PRO" pitchFamily="50" charset="-128"/>
              <a:ea typeface="HG丸ｺﾞｼｯｸM-PRO" pitchFamily="50" charset="-128"/>
            </a:endParaRPr>
          </a:p>
          <a:p>
            <a:r>
              <a:rPr lang="ja-JP" altLang="en-US" sz="4400" dirty="0" smtClean="0">
                <a:latin typeface="HG丸ｺﾞｼｯｸM-PRO" pitchFamily="50" charset="-128"/>
                <a:ea typeface="HG丸ｺﾞｼｯｸM-PRO" pitchFamily="50" charset="-128"/>
              </a:rPr>
              <a:t>　・その他</a:t>
            </a:r>
            <a:endParaRPr lang="en-US" altLang="ja-JP" sz="4400" dirty="0" smtClean="0">
              <a:latin typeface="HG丸ｺﾞｼｯｸM-PRO" pitchFamily="50" charset="-128"/>
              <a:ea typeface="HG丸ｺﾞｼｯｸM-PRO" pitchFamily="50" charset="-128"/>
            </a:endParaRPr>
          </a:p>
          <a:p>
            <a:r>
              <a:rPr lang="ja-JP" altLang="en-US" sz="3600" dirty="0" smtClean="0">
                <a:latin typeface="HG丸ｺﾞｼｯｸM-PRO" pitchFamily="50" charset="-128"/>
                <a:ea typeface="HG丸ｺﾞｼｯｸM-PRO" pitchFamily="50" charset="-128"/>
              </a:rPr>
              <a:t>　</a:t>
            </a:r>
            <a:endParaRPr kumimoji="1" lang="ja-JP" altLang="en-US" sz="3600" dirty="0">
              <a:latin typeface="HG丸ｺﾞｼｯｸM-PRO" pitchFamily="50" charset="-128"/>
              <a:ea typeface="HG丸ｺﾞｼｯｸM-PRO" pitchFamily="50" charset="-128"/>
            </a:endParaRPr>
          </a:p>
        </p:txBody>
      </p:sp>
      <p:sp>
        <p:nvSpPr>
          <p:cNvPr id="7" name="テキスト ボックス 6"/>
          <p:cNvSpPr txBox="1"/>
          <p:nvPr/>
        </p:nvSpPr>
        <p:spPr>
          <a:xfrm>
            <a:off x="251520" y="260648"/>
            <a:ext cx="8712968" cy="769441"/>
          </a:xfrm>
          <a:prstGeom prst="rect">
            <a:avLst/>
          </a:prstGeom>
          <a:noFill/>
          <a:ln w="76200">
            <a:solidFill>
              <a:srgbClr val="FF33CC"/>
            </a:solidFill>
          </a:ln>
        </p:spPr>
        <p:txBody>
          <a:bodyPr vert="horz" wrap="square" rtlCol="0">
            <a:spAutoFit/>
          </a:bodyPr>
          <a:lstStyle/>
          <a:p>
            <a:pPr algn="ctr"/>
            <a:r>
              <a:rPr kumimoji="1" lang="ja-JP" altLang="en-US" sz="4400" dirty="0" smtClean="0">
                <a:latin typeface="HG丸ｺﾞｼｯｸM-PRO" pitchFamily="50" charset="-128"/>
                <a:ea typeface="HG丸ｺﾞｼｯｸM-PRO" pitchFamily="50" charset="-128"/>
              </a:rPr>
              <a:t>ポスターの工夫を発表しましょう</a:t>
            </a:r>
            <a:endParaRPr kumimoji="1" lang="ja-JP" altLang="en-US" sz="4400" dirty="0">
              <a:latin typeface="HG丸ｺﾞｼｯｸM-PRO" pitchFamily="50" charset="-128"/>
              <a:ea typeface="HG丸ｺﾞｼｯｸM-PRO"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08304" y="476672"/>
            <a:ext cx="1538883" cy="5832648"/>
          </a:xfrm>
          <a:prstGeom prst="rect">
            <a:avLst/>
          </a:prstGeom>
          <a:noFill/>
          <a:ln w="76200" cmpd="sng">
            <a:solidFill>
              <a:srgbClr val="FF33CC"/>
            </a:solidFill>
          </a:ln>
        </p:spPr>
        <p:txBody>
          <a:bodyPr vert="eaVert" wrap="square" rtlCol="0">
            <a:spAutoFit/>
          </a:bodyPr>
          <a:lstStyle/>
          <a:p>
            <a:r>
              <a:rPr lang="ja-JP" altLang="en-US" sz="4400" dirty="0" smtClean="0">
                <a:ea typeface="HG丸ｺﾞｼｯｸM-PRO" pitchFamily="50" charset="-128"/>
              </a:rPr>
              <a:t>家の洗たく物と</a:t>
            </a:r>
            <a:endParaRPr lang="en-US" altLang="ja-JP" sz="4400" dirty="0" smtClean="0">
              <a:ea typeface="HG丸ｺﾞｼｯｸM-PRO" pitchFamily="50" charset="-128"/>
            </a:endParaRPr>
          </a:p>
          <a:p>
            <a:r>
              <a:rPr lang="ja-JP" altLang="en-US" sz="4400" dirty="0" smtClean="0">
                <a:ea typeface="HG丸ｺﾞｼｯｸM-PRO" pitchFamily="50" charset="-128"/>
              </a:rPr>
              <a:t>　　　くらべましょう</a:t>
            </a:r>
            <a:endParaRPr kumimoji="1" lang="ja-JP" altLang="en-US" sz="4400" dirty="0">
              <a:ea typeface="HG丸ｺﾞｼｯｸM-PRO" pitchFamily="50" charset="-128"/>
            </a:endParaRPr>
          </a:p>
        </p:txBody>
      </p:sp>
      <p:pic>
        <p:nvPicPr>
          <p:cNvPr id="7" name="Picture 6" descr="C:\Documents and Settings\Administrator\デスクトップ\洗たく洗剤のポスターA４.JPG"/>
          <p:cNvPicPr>
            <a:picLocks noChangeAspect="1" noChangeArrowheads="1"/>
          </p:cNvPicPr>
          <p:nvPr/>
        </p:nvPicPr>
        <p:blipFill>
          <a:blip r:embed="rId3" cstate="print"/>
          <a:srcRect/>
          <a:stretch>
            <a:fillRect/>
          </a:stretch>
        </p:blipFill>
        <p:spPr bwMode="auto">
          <a:xfrm>
            <a:off x="2339752" y="0"/>
            <a:ext cx="4704438" cy="6858000"/>
          </a:xfrm>
          <a:prstGeom prst="rect">
            <a:avLst/>
          </a:prstGeom>
          <a:noFill/>
        </p:spPr>
      </p:pic>
      <p:sp>
        <p:nvSpPr>
          <p:cNvPr id="8" name="テキスト ボックス 7"/>
          <p:cNvSpPr txBox="1"/>
          <p:nvPr/>
        </p:nvSpPr>
        <p:spPr>
          <a:xfrm>
            <a:off x="611560" y="404664"/>
            <a:ext cx="861774" cy="5832648"/>
          </a:xfrm>
          <a:prstGeom prst="rect">
            <a:avLst/>
          </a:prstGeom>
          <a:noFill/>
          <a:ln w="76200" cmpd="sng">
            <a:solidFill>
              <a:srgbClr val="FF33CC"/>
            </a:solidFill>
          </a:ln>
        </p:spPr>
        <p:txBody>
          <a:bodyPr vert="eaVert" wrap="square" rtlCol="0">
            <a:spAutoFit/>
          </a:bodyPr>
          <a:lstStyle/>
          <a:p>
            <a:pPr algn="ctr"/>
            <a:r>
              <a:rPr kumimoji="1" lang="ja-JP" altLang="en-US" sz="4400" dirty="0" smtClean="0">
                <a:ea typeface="HG丸ｺﾞｼｯｸM-PRO" pitchFamily="50" charset="-128"/>
              </a:rPr>
              <a:t>何がちがいますか。</a:t>
            </a:r>
            <a:endParaRPr kumimoji="1" lang="ja-JP" altLang="en-US" sz="4400" dirty="0">
              <a:ea typeface="HG丸ｺﾞｼｯｸM-PRO" pitchFamily="50" charset="-128"/>
            </a:endParaRPr>
          </a:p>
        </p:txBody>
      </p:sp>
    </p:spTree>
  </p:cSld>
  <p:clrMapOvr>
    <a:masterClrMapping/>
  </p:clrMapOvr>
</p:sld>
</file>

<file path=ppt/theme/theme1.xml><?xml version="1.0" encoding="utf-8"?>
<a:theme xmlns:a="http://schemas.openxmlformats.org/drawingml/2006/main" name="メディつき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691</Words>
  <Application>Microsoft Office PowerPoint</Application>
  <PresentationFormat>画面に合わせる (4:3)</PresentationFormat>
  <Paragraphs>91</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メディつきA</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hisa</dc:creator>
  <cp:lastModifiedBy>Yoshino</cp:lastModifiedBy>
  <cp:revision>22</cp:revision>
  <dcterms:created xsi:type="dcterms:W3CDTF">2010-10-17T14:29:56Z</dcterms:created>
  <dcterms:modified xsi:type="dcterms:W3CDTF">2010-10-30T23:06:03Z</dcterms:modified>
</cp:coreProperties>
</file>