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4" r:id="rId2"/>
    <p:sldId id="292" r:id="rId3"/>
    <p:sldId id="277" r:id="rId4"/>
    <p:sldId id="278" r:id="rId5"/>
    <p:sldId id="294" r:id="rId6"/>
    <p:sldId id="295" r:id="rId7"/>
    <p:sldId id="296" r:id="rId8"/>
    <p:sldId id="304" r:id="rId9"/>
    <p:sldId id="300" r:id="rId10"/>
    <p:sldId id="288" r:id="rId11"/>
    <p:sldId id="301" r:id="rId12"/>
    <p:sldId id="305" r:id="rId13"/>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99FF33"/>
    <a:srgbClr val="FA8504"/>
    <a:srgbClr val="FA8F00"/>
    <a:srgbClr val="FFFF99"/>
    <a:srgbClr val="AB2FFF"/>
    <a:srgbClr val="CC3399"/>
    <a:srgbClr val="FF33CC"/>
    <a:srgbClr val="00B050"/>
    <a:srgbClr val="558ED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65" autoAdjust="0"/>
    <p:restoredTop sz="69149" autoAdjust="0"/>
  </p:normalViewPr>
  <p:slideViewPr>
    <p:cSldViewPr>
      <p:cViewPr varScale="1">
        <p:scale>
          <a:sx n="53" d="100"/>
          <a:sy n="53" d="100"/>
        </p:scale>
        <p:origin x="-1170" y="-96"/>
      </p:cViewPr>
      <p:guideLst>
        <p:guide orient="horz" pos="2160"/>
        <p:guide pos="2880"/>
      </p:guideLst>
    </p:cSldViewPr>
  </p:slideViewPr>
  <p:notesTextViewPr>
    <p:cViewPr>
      <p:scale>
        <a:sx n="100" d="100"/>
        <a:sy n="100" d="100"/>
      </p:scale>
      <p:origin x="0" y="0"/>
    </p:cViewPr>
  </p:notesTextViewPr>
  <p:sorterViewPr>
    <p:cViewPr>
      <p:scale>
        <a:sx n="30" d="100"/>
        <a:sy n="3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HG丸ｺﾞｼｯｸM-PRO" pitchFamily="50" charset="-128"/>
              </a:defRPr>
            </a:lvl1pPr>
          </a:lstStyle>
          <a:p>
            <a:endParaRPr lang="ja-JP" altLang="en-US" dirty="0"/>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HG丸ｺﾞｼｯｸM-PRO" pitchFamily="50" charset="-128"/>
              </a:defRPr>
            </a:lvl1pPr>
          </a:lstStyle>
          <a:p>
            <a:fld id="{BCF24F7E-9D48-46A3-90D4-2C8C7C89BE4F}" type="datetimeFigureOut">
              <a:rPr lang="ja-JP" altLang="en-US" smtClean="0"/>
              <a:pPr/>
              <a:t>2010/11/15</a:t>
            </a:fld>
            <a:endParaRPr lang="ja-JP" altLang="en-US" dirty="0"/>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HG丸ｺﾞｼｯｸM-PRO" pitchFamily="50" charset="-128"/>
              </a:defRPr>
            </a:lvl1pPr>
          </a:lstStyle>
          <a:p>
            <a:endParaRPr lang="ja-JP" altLang="en-US" dirty="0"/>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HG丸ｺﾞｼｯｸM-PRO" pitchFamily="50" charset="-128"/>
              </a:defRPr>
            </a:lvl1pPr>
          </a:lstStyle>
          <a:p>
            <a:fld id="{5561C201-7A30-4AEF-B0ED-0CAA9D4C813D}" type="slidenum">
              <a:rPr lang="ja-JP" altLang="en-US" smtClean="0"/>
              <a:pPr/>
              <a:t>&lt;#&gt;</a:t>
            </a:fld>
            <a:endParaRPr lang="ja-JP"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HG丸ｺﾞｼｯｸM-PRO" pitchFamily="50" charset="-128"/>
        <a:cs typeface="+mn-cs"/>
      </a:defRPr>
    </a:lvl1pPr>
    <a:lvl2pPr marL="457200" algn="l" defTabSz="914400" rtl="0" eaLnBrk="1" latinLnBrk="0" hangingPunct="1">
      <a:defRPr kumimoji="1" sz="1200" kern="1200">
        <a:solidFill>
          <a:schemeClr val="tx1"/>
        </a:solidFill>
        <a:latin typeface="+mn-lt"/>
        <a:ea typeface="HG丸ｺﾞｼｯｸM-PRO" pitchFamily="50" charset="-128"/>
        <a:cs typeface="+mn-cs"/>
      </a:defRPr>
    </a:lvl2pPr>
    <a:lvl3pPr marL="914400" algn="l" defTabSz="914400" rtl="0" eaLnBrk="1" latinLnBrk="0" hangingPunct="1">
      <a:defRPr kumimoji="1" sz="1200" kern="1200">
        <a:solidFill>
          <a:schemeClr val="tx1"/>
        </a:solidFill>
        <a:latin typeface="+mn-lt"/>
        <a:ea typeface="HG丸ｺﾞｼｯｸM-PRO" pitchFamily="50" charset="-128"/>
        <a:cs typeface="+mn-cs"/>
      </a:defRPr>
    </a:lvl3pPr>
    <a:lvl4pPr marL="1371600" algn="l" defTabSz="914400" rtl="0" eaLnBrk="1" latinLnBrk="0" hangingPunct="1">
      <a:defRPr kumimoji="1" sz="1200" kern="1200">
        <a:solidFill>
          <a:schemeClr val="tx1"/>
        </a:solidFill>
        <a:latin typeface="+mn-lt"/>
        <a:ea typeface="HG丸ｺﾞｼｯｸM-PRO" pitchFamily="50" charset="-128"/>
        <a:cs typeface="+mn-cs"/>
      </a:defRPr>
    </a:lvl4pPr>
    <a:lvl5pPr marL="1828800" algn="l" defTabSz="914400" rtl="0" eaLnBrk="1" latinLnBrk="0" hangingPunct="1">
      <a:defRPr kumimoji="1" sz="1200" kern="1200">
        <a:solidFill>
          <a:schemeClr val="tx1"/>
        </a:solidFill>
        <a:latin typeface="+mn-lt"/>
        <a:ea typeface="HG丸ｺﾞｼｯｸM-PRO"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今日は，テレビ番組欄を調べます。</a:t>
            </a:r>
            <a:endParaRPr kumimoji="1" lang="ja-JP" altLang="en-US" dirty="0"/>
          </a:p>
        </p:txBody>
      </p:sp>
      <p:sp>
        <p:nvSpPr>
          <p:cNvPr id="4" name="スライド番号プレースホルダ 3"/>
          <p:cNvSpPr>
            <a:spLocks noGrp="1"/>
          </p:cNvSpPr>
          <p:nvPr>
            <p:ph type="sldNum" sz="quarter" idx="10"/>
          </p:nvPr>
        </p:nvSpPr>
        <p:spPr/>
        <p:txBody>
          <a:bodyPr/>
          <a:lstStyle/>
          <a:p>
            <a:fld id="{5561C201-7A30-4AEF-B0ED-0CAA9D4C813D}" type="slidenum">
              <a:rPr lang="ja-JP" altLang="en-US" smtClean="0"/>
              <a:pPr/>
              <a:t>1</a:t>
            </a:fld>
            <a:endParaRPr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表を見ましょう。これは，</a:t>
            </a:r>
            <a:r>
              <a:rPr kumimoji="1" lang="en-US" altLang="ja-JP" dirty="0" smtClean="0"/>
              <a:t>19</a:t>
            </a:r>
            <a:r>
              <a:rPr kumimoji="1" lang="ja-JP" altLang="en-US" dirty="0" smtClean="0"/>
              <a:t>時</a:t>
            </a:r>
            <a:r>
              <a:rPr kumimoji="1" lang="ja-JP" altLang="en-US" dirty="0" smtClean="0"/>
              <a:t>から</a:t>
            </a:r>
            <a:r>
              <a:rPr kumimoji="1" lang="en-US" altLang="ja-JP" dirty="0" smtClean="0"/>
              <a:t>19</a:t>
            </a:r>
            <a:r>
              <a:rPr kumimoji="1" lang="ja-JP" altLang="en-US" dirty="0" smtClean="0"/>
              <a:t>時</a:t>
            </a:r>
            <a:r>
              <a:rPr kumimoji="1" lang="en-US" altLang="ja-JP" dirty="0" smtClean="0"/>
              <a:t>30</a:t>
            </a:r>
            <a:r>
              <a:rPr kumimoji="1" lang="ja-JP" altLang="en-US" dirty="0" smtClean="0"/>
              <a:t>分，そして</a:t>
            </a:r>
            <a:r>
              <a:rPr kumimoji="1" lang="en-US" altLang="ja-JP" dirty="0" smtClean="0"/>
              <a:t>19</a:t>
            </a:r>
            <a:r>
              <a:rPr kumimoji="1" lang="ja-JP" altLang="en-US" dirty="0" smtClean="0"/>
              <a:t>時</a:t>
            </a:r>
            <a:r>
              <a:rPr kumimoji="1" lang="en-US" altLang="ja-JP" dirty="0" smtClean="0"/>
              <a:t>30</a:t>
            </a:r>
            <a:r>
              <a:rPr kumimoji="1" lang="ja-JP" altLang="en-US" dirty="0" smtClean="0"/>
              <a:t>分から</a:t>
            </a:r>
            <a:r>
              <a:rPr kumimoji="1" lang="en-US" altLang="ja-JP" dirty="0" smtClean="0"/>
              <a:t>20</a:t>
            </a:r>
            <a:r>
              <a:rPr kumimoji="1" lang="ja-JP" altLang="en-US" dirty="0" smtClean="0"/>
              <a:t>時に，</a:t>
            </a:r>
            <a:r>
              <a:rPr kumimoji="1" lang="ja-JP" altLang="en-US" dirty="0" smtClean="0"/>
              <a:t>どの年代が見ているのかを表したものです。</a:t>
            </a:r>
            <a:endParaRPr kumimoji="1" lang="en-US" altLang="ja-JP" dirty="0" smtClean="0"/>
          </a:p>
          <a:p>
            <a:r>
              <a:rPr kumimoji="1" lang="ja-JP" altLang="en-US" dirty="0" smtClean="0"/>
              <a:t>よく見て</a:t>
            </a:r>
            <a:r>
              <a:rPr kumimoji="1" lang="ja-JP" altLang="en-US" dirty="0" smtClean="0"/>
              <a:t>いるのは，男</a:t>
            </a:r>
            <a:r>
              <a:rPr kumimoji="1" lang="en-US" altLang="ja-JP" dirty="0" smtClean="0"/>
              <a:t>10</a:t>
            </a:r>
            <a:r>
              <a:rPr kumimoji="1" lang="ja-JP" altLang="en-US" dirty="0" smtClean="0"/>
              <a:t>代，</a:t>
            </a:r>
            <a:r>
              <a:rPr kumimoji="1" lang="en-US" altLang="ja-JP" dirty="0" smtClean="0"/>
              <a:t>50</a:t>
            </a:r>
            <a:r>
              <a:rPr kumimoji="1" lang="ja-JP" altLang="en-US" dirty="0" smtClean="0"/>
              <a:t>代以降，女</a:t>
            </a:r>
            <a:r>
              <a:rPr kumimoji="1" lang="en-US" altLang="ja-JP" dirty="0" smtClean="0"/>
              <a:t>10</a:t>
            </a:r>
            <a:r>
              <a:rPr kumimoji="1" lang="ja-JP" altLang="en-US" dirty="0" smtClean="0"/>
              <a:t>代，</a:t>
            </a:r>
            <a:r>
              <a:rPr kumimoji="1" lang="en-US" altLang="ja-JP" dirty="0" smtClean="0"/>
              <a:t>40</a:t>
            </a:r>
            <a:r>
              <a:rPr kumimoji="1" lang="ja-JP" altLang="en-US" dirty="0" smtClean="0"/>
              <a:t>台以降の</a:t>
            </a:r>
            <a:r>
              <a:rPr kumimoji="1" lang="ja-JP" altLang="en-US" dirty="0" smtClean="0"/>
              <a:t>人です。みなさんの家庭ではどう</a:t>
            </a:r>
            <a:r>
              <a:rPr kumimoji="1" lang="ja-JP" altLang="en-US" dirty="0" smtClean="0"/>
              <a:t>ですか。</a:t>
            </a:r>
            <a:endParaRPr kumimoji="1" lang="en-US" altLang="ja-JP" dirty="0" smtClean="0"/>
          </a:p>
          <a:p>
            <a:r>
              <a:rPr kumimoji="1" lang="ja-JP" altLang="en-US" dirty="0" smtClean="0"/>
              <a:t>子どももいれば，高齢者もいる，みんなと同じお母さんの年代の人もよく見ていることがわかります。いろんな年齢層の人が見ているからこそ，この時間帯の放送番組は，バラエティなど，みんなで楽しめるものや，見て分かりやすいものが放送されているので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5561C201-7A30-4AEF-B0ED-0CAA9D4C813D}" type="slidenum">
              <a:rPr lang="ja-JP" altLang="en-US" smtClean="0"/>
              <a:pPr/>
              <a:t>10</a:t>
            </a:fld>
            <a:endParaRPr lang="ja-JP"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番組は見る人に</a:t>
            </a:r>
            <a:r>
              <a:rPr kumimoji="1" lang="ja-JP" altLang="en-US" dirty="0" smtClean="0"/>
              <a:t>あわせて作られて</a:t>
            </a:r>
            <a:r>
              <a:rPr kumimoji="1" lang="ja-JP" altLang="en-US" dirty="0" smtClean="0"/>
              <a:t>いるのです</a:t>
            </a:r>
            <a:r>
              <a:rPr kumimoji="1" lang="ja-JP" altLang="en-US" dirty="0" smtClean="0"/>
              <a:t>が，</a:t>
            </a:r>
            <a:endParaRPr kumimoji="1" lang="en-US" altLang="ja-JP" dirty="0" smtClean="0"/>
          </a:p>
          <a:p>
            <a:r>
              <a:rPr kumimoji="1" lang="ja-JP" altLang="en-US" dirty="0" smtClean="0"/>
              <a:t>このように，見る番組や時間が同じだと，次の日，学校でどんな話ができますか。（友達と同じ話題で話すことができる）</a:t>
            </a:r>
            <a:endParaRPr kumimoji="1" lang="ja-JP" altLang="en-US" dirty="0"/>
          </a:p>
        </p:txBody>
      </p:sp>
      <p:sp>
        <p:nvSpPr>
          <p:cNvPr id="4" name="スライド番号プレースホルダ 3"/>
          <p:cNvSpPr>
            <a:spLocks noGrp="1"/>
          </p:cNvSpPr>
          <p:nvPr>
            <p:ph type="sldNum" sz="quarter" idx="10"/>
          </p:nvPr>
        </p:nvSpPr>
        <p:spPr/>
        <p:txBody>
          <a:bodyPr/>
          <a:lstStyle/>
          <a:p>
            <a:fld id="{5561C201-7A30-4AEF-B0ED-0CAA9D4C813D}" type="slidenum">
              <a:rPr lang="ja-JP" altLang="en-US" smtClean="0"/>
              <a:pPr/>
              <a:t>11</a:t>
            </a:fld>
            <a:endParaRPr lang="ja-JP"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ja-JP" sz="1200" kern="1200" dirty="0" smtClean="0">
                <a:solidFill>
                  <a:schemeClr val="tx1"/>
                </a:solidFill>
                <a:latin typeface="HG丸ｺﾞｼｯｸM-PRO" pitchFamily="50" charset="-128"/>
                <a:ea typeface="HG丸ｺﾞｼｯｸM-PRO" pitchFamily="50" charset="-128"/>
                <a:cs typeface="+mn-cs"/>
              </a:rPr>
              <a:t>今日の勉強をまとめます。</a:t>
            </a:r>
          </a:p>
          <a:p>
            <a:r>
              <a:rPr kumimoji="1" lang="ja-JP" altLang="en-US" sz="1200" kern="1200" dirty="0" smtClean="0">
                <a:solidFill>
                  <a:schemeClr val="tx1"/>
                </a:solidFill>
                <a:latin typeface="HG丸ｺﾞｼｯｸM-PRO" pitchFamily="50" charset="-128"/>
                <a:ea typeface="HG丸ｺﾞｼｯｸM-PRO" pitchFamily="50" charset="-128"/>
                <a:cs typeface="+mn-cs"/>
              </a:rPr>
              <a:t>テレビ番組を作る人は，見てくれる</a:t>
            </a:r>
            <a:r>
              <a:rPr kumimoji="1" lang="ja-JP" altLang="en-US" sz="1200" kern="1200" dirty="0" smtClean="0">
                <a:solidFill>
                  <a:schemeClr val="tx1"/>
                </a:solidFill>
                <a:latin typeface="HG丸ｺﾞｼｯｸM-PRO" pitchFamily="50" charset="-128"/>
                <a:ea typeface="HG丸ｺﾞｼｯｸM-PRO" pitchFamily="50" charset="-128"/>
                <a:cs typeface="+mn-cs"/>
              </a:rPr>
              <a:t>人（</a:t>
            </a:r>
            <a:r>
              <a:rPr kumimoji="1" lang="ja-JP" altLang="en-US" sz="1200" kern="1200" dirty="0" smtClean="0">
                <a:solidFill>
                  <a:schemeClr val="tx1"/>
                </a:solidFill>
                <a:latin typeface="HG丸ｺﾞｼｯｸM-PRO" pitchFamily="50" charset="-128"/>
                <a:ea typeface="HG丸ｺﾞｼｯｸM-PRO" pitchFamily="50" charset="-128"/>
                <a:cs typeface="+mn-cs"/>
              </a:rPr>
              <a:t>ターゲット）を決めて放送していることが予想されます。</a:t>
            </a:r>
            <a:endParaRPr kumimoji="1" lang="en-US" altLang="ja-JP" sz="1200" kern="1200" dirty="0" smtClean="0">
              <a:solidFill>
                <a:schemeClr val="tx1"/>
              </a:solidFill>
              <a:latin typeface="HG丸ｺﾞｼｯｸM-PRO" pitchFamily="50" charset="-128"/>
              <a:ea typeface="HG丸ｺﾞｼｯｸM-PRO" pitchFamily="50" charset="-128"/>
              <a:cs typeface="+mn-cs"/>
            </a:endParaRPr>
          </a:p>
          <a:p>
            <a:r>
              <a:rPr kumimoji="1" lang="ja-JP" altLang="en-US" sz="1200" kern="1200" dirty="0" smtClean="0">
                <a:solidFill>
                  <a:schemeClr val="tx1"/>
                </a:solidFill>
                <a:latin typeface="HG丸ｺﾞｼｯｸM-PRO" pitchFamily="50" charset="-128"/>
                <a:ea typeface="HG丸ｺﾞｼｯｸM-PRO" pitchFamily="50" charset="-128"/>
                <a:cs typeface="+mn-cs"/>
              </a:rPr>
              <a:t>そのために，見たい時間に，見たい番組が放送されているのです。</a:t>
            </a:r>
            <a:endParaRPr kumimoji="1" lang="en-US" altLang="ja-JP" sz="1200" kern="1200" dirty="0" smtClean="0">
              <a:solidFill>
                <a:schemeClr val="tx1"/>
              </a:solidFill>
              <a:latin typeface="HG丸ｺﾞｼｯｸM-PRO" pitchFamily="50" charset="-128"/>
              <a:ea typeface="HG丸ｺﾞｼｯｸM-PRO" pitchFamily="50" charset="-128"/>
              <a:cs typeface="+mn-cs"/>
            </a:endParaRPr>
          </a:p>
          <a:p>
            <a:r>
              <a:rPr kumimoji="1" lang="ja-JP" altLang="en-US" sz="1200" kern="1200" dirty="0" smtClean="0">
                <a:solidFill>
                  <a:schemeClr val="tx1"/>
                </a:solidFill>
                <a:latin typeface="HG丸ｺﾞｼｯｸM-PRO" pitchFamily="50" charset="-128"/>
                <a:ea typeface="HG丸ｺﾞｼｯｸM-PRO" pitchFamily="50" charset="-128"/>
                <a:cs typeface="+mn-cs"/>
              </a:rPr>
              <a:t>その</a:t>
            </a:r>
            <a:r>
              <a:rPr kumimoji="1" lang="ja-JP" altLang="en-US" sz="1200" kern="1200" smtClean="0">
                <a:solidFill>
                  <a:schemeClr val="tx1"/>
                </a:solidFill>
                <a:latin typeface="HG丸ｺﾞｼｯｸM-PRO" pitchFamily="50" charset="-128"/>
                <a:ea typeface="HG丸ｺﾞｼｯｸM-PRO" pitchFamily="50" charset="-128"/>
                <a:cs typeface="+mn-cs"/>
              </a:rPr>
              <a:t>結果</a:t>
            </a:r>
            <a:r>
              <a:rPr kumimoji="1" lang="ja-JP" altLang="en-US" sz="1200" kern="1200" smtClean="0">
                <a:solidFill>
                  <a:schemeClr val="tx1"/>
                </a:solidFill>
                <a:latin typeface="HG丸ｺﾞｼｯｸM-PRO" pitchFamily="50" charset="-128"/>
                <a:ea typeface="HG丸ｺﾞｼｯｸM-PRO" pitchFamily="50" charset="-128"/>
                <a:cs typeface="+mn-cs"/>
              </a:rPr>
              <a:t>，学校や職場などで，同年代</a:t>
            </a:r>
            <a:r>
              <a:rPr kumimoji="1" lang="ja-JP" altLang="en-US" sz="1200" kern="1200" dirty="0" smtClean="0">
                <a:solidFill>
                  <a:schemeClr val="tx1"/>
                </a:solidFill>
                <a:latin typeface="HG丸ｺﾞｼｯｸM-PRO" pitchFamily="50" charset="-128"/>
                <a:ea typeface="HG丸ｺﾞｼｯｸM-PRO" pitchFamily="50" charset="-128"/>
                <a:cs typeface="+mn-cs"/>
              </a:rPr>
              <a:t>の</a:t>
            </a:r>
            <a:r>
              <a:rPr kumimoji="1" lang="ja-JP" altLang="en-US" sz="1200" kern="1200" smtClean="0">
                <a:solidFill>
                  <a:schemeClr val="tx1"/>
                </a:solidFill>
                <a:latin typeface="HG丸ｺﾞｼｯｸM-PRO" pitchFamily="50" charset="-128"/>
                <a:ea typeface="HG丸ｺﾞｼｯｸM-PRO" pitchFamily="50" charset="-128"/>
                <a:cs typeface="+mn-cs"/>
              </a:rPr>
              <a:t>人</a:t>
            </a:r>
            <a:r>
              <a:rPr kumimoji="1" lang="ja-JP" altLang="en-US" sz="1200" kern="1200" smtClean="0">
                <a:solidFill>
                  <a:schemeClr val="tx1"/>
                </a:solidFill>
                <a:latin typeface="HG丸ｺﾞｼｯｸM-PRO" pitchFamily="50" charset="-128"/>
                <a:ea typeface="HG丸ｺﾞｼｯｸM-PRO" pitchFamily="50" charset="-128"/>
                <a:cs typeface="+mn-cs"/>
              </a:rPr>
              <a:t>と同じ</a:t>
            </a:r>
            <a:r>
              <a:rPr kumimoji="1" lang="ja-JP" altLang="en-US" sz="1200" kern="1200" dirty="0" smtClean="0">
                <a:solidFill>
                  <a:schemeClr val="tx1"/>
                </a:solidFill>
                <a:latin typeface="HG丸ｺﾞｼｯｸM-PRO" pitchFamily="50" charset="-128"/>
                <a:ea typeface="HG丸ｺﾞｼｯｸM-PRO" pitchFamily="50" charset="-128"/>
                <a:cs typeface="+mn-cs"/>
              </a:rPr>
              <a:t>ような話がしやすくなっているのです。</a:t>
            </a:r>
            <a:endParaRPr kumimoji="1" lang="en-US" altLang="ja-JP" sz="1200" kern="1200" dirty="0" smtClean="0">
              <a:solidFill>
                <a:schemeClr val="tx1"/>
              </a:solidFill>
              <a:latin typeface="HG丸ｺﾞｼｯｸM-PRO" pitchFamily="50" charset="-128"/>
              <a:ea typeface="HG丸ｺﾞｼｯｸM-PRO" pitchFamily="50" charset="-128"/>
              <a:cs typeface="+mn-cs"/>
            </a:endParaRPr>
          </a:p>
          <a:p>
            <a:endParaRPr kumimoji="1" lang="ja-JP" altLang="en-US" dirty="0"/>
          </a:p>
        </p:txBody>
      </p:sp>
      <p:sp>
        <p:nvSpPr>
          <p:cNvPr id="4" name="スライド番号プレースホルダ 3"/>
          <p:cNvSpPr>
            <a:spLocks noGrp="1"/>
          </p:cNvSpPr>
          <p:nvPr>
            <p:ph type="sldNum" sz="quarter" idx="10"/>
          </p:nvPr>
        </p:nvSpPr>
        <p:spPr/>
        <p:txBody>
          <a:bodyPr/>
          <a:lstStyle/>
          <a:p>
            <a:fld id="{5561C201-7A30-4AEF-B0ED-0CAA9D4C813D}" type="slidenum">
              <a:rPr lang="ja-JP" altLang="en-US" smtClean="0"/>
              <a:pPr/>
              <a:t>12</a:t>
            </a:fld>
            <a:endParaRPr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テレビ番組欄を調べて，番組を作る人の工夫を考えましょう。</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5561C201-7A30-4AEF-B0ED-0CAA9D4C813D}" type="slidenum">
              <a:rPr lang="ja-JP" altLang="en-US" smtClean="0"/>
              <a:pPr/>
              <a:t>2</a:t>
            </a:fld>
            <a:endParaRPr lang="ja-JP"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テレビ番組表の見方を確認します。</a:t>
            </a:r>
            <a:endParaRPr kumimoji="1" lang="en-US" altLang="ja-JP" dirty="0" smtClean="0"/>
          </a:p>
          <a:p>
            <a:r>
              <a:rPr kumimoji="1" lang="ja-JP" altLang="en-US" dirty="0" smtClean="0"/>
              <a:t>テレビ番組表を見ましょう。テレビ局名が書いてるところを指さします。一番上の横に</a:t>
            </a:r>
            <a:r>
              <a:rPr kumimoji="1" lang="en-US" altLang="ja-JP" dirty="0" smtClean="0"/>
              <a:t>3</a:t>
            </a:r>
            <a:r>
              <a:rPr kumimoji="1" lang="ja-JP" altLang="en-US" dirty="0" smtClean="0"/>
              <a:t>つ，テレビ局名が書いてあります。</a:t>
            </a:r>
            <a:endParaRPr kumimoji="1" lang="en-US" altLang="ja-JP" dirty="0" smtClean="0"/>
          </a:p>
          <a:p>
            <a:r>
              <a:rPr kumimoji="1" lang="ja-JP" altLang="en-US" dirty="0" smtClean="0"/>
              <a:t>どんな</a:t>
            </a:r>
            <a:r>
              <a:rPr kumimoji="1" lang="ja-JP" altLang="en-US" dirty="0" smtClean="0"/>
              <a:t>テレビ局がありますか。</a:t>
            </a:r>
            <a:r>
              <a:rPr kumimoji="1" lang="ja-JP" altLang="en-US" dirty="0" smtClean="0"/>
              <a:t>いいましょう。</a:t>
            </a:r>
            <a:endParaRPr kumimoji="1" lang="en-US" altLang="ja-JP" dirty="0" smtClean="0"/>
          </a:p>
          <a:p>
            <a:r>
              <a:rPr kumimoji="1" lang="ja-JP" altLang="en-US" dirty="0" smtClean="0"/>
              <a:t>この番組表にある</a:t>
            </a:r>
            <a:r>
              <a:rPr kumimoji="1" lang="en-US" altLang="ja-JP" dirty="0" smtClean="0"/>
              <a:t>NHH</a:t>
            </a:r>
            <a:r>
              <a:rPr kumimoji="1" lang="ja-JP" altLang="en-US" dirty="0" smtClean="0"/>
              <a:t>総合テレビは公共放送局です。あさやけテレビとジャパンテレビは民間放送です。</a:t>
            </a:r>
            <a:endParaRPr kumimoji="1" lang="en-US" altLang="ja-JP" dirty="0" smtClean="0"/>
          </a:p>
          <a:p>
            <a:r>
              <a:rPr kumimoji="1" lang="ja-JP" altLang="en-US" dirty="0" smtClean="0"/>
              <a:t>縦軸</a:t>
            </a:r>
            <a:r>
              <a:rPr kumimoji="1" lang="ja-JP" altLang="en-US" dirty="0" smtClean="0"/>
              <a:t>に書いてある数字は何ですか。</a:t>
            </a:r>
            <a:endParaRPr kumimoji="1" lang="en-US" altLang="ja-JP" dirty="0" smtClean="0"/>
          </a:p>
          <a:p>
            <a:r>
              <a:rPr kumimoji="1" lang="ja-JP" altLang="en-US" dirty="0" smtClean="0"/>
              <a:t>ニュースは，どのマークですか。天気予報のマークは，何ですか。（マークの説明をする）</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561C201-7A30-4AEF-B0ED-0CAA9D4C813D}" type="slidenum">
              <a:rPr lang="ja-JP" altLang="en-US" smtClean="0"/>
              <a:pPr/>
              <a:t>3</a:t>
            </a:fld>
            <a:endParaRPr lang="ja-JP"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ジャパンテレビを見ます。</a:t>
            </a:r>
            <a:endParaRPr kumimoji="1" lang="en-US" altLang="ja-JP" dirty="0" smtClean="0"/>
          </a:p>
          <a:p>
            <a:r>
              <a:rPr kumimoji="1" lang="ja-JP" altLang="en-US" dirty="0" smtClean="0"/>
              <a:t>夜</a:t>
            </a:r>
            <a:r>
              <a:rPr kumimoji="1" lang="en-US" altLang="ja-JP" dirty="0" smtClean="0"/>
              <a:t>9</a:t>
            </a:r>
            <a:r>
              <a:rPr kumimoji="1" lang="ja-JP" altLang="en-US" dirty="0" smtClean="0"/>
              <a:t>時から放送されているドラマの名前は何ですか。</a:t>
            </a:r>
            <a:endParaRPr kumimoji="1" lang="en-US" altLang="ja-JP" dirty="0" smtClean="0"/>
          </a:p>
          <a:p>
            <a:r>
              <a:rPr kumimoji="1" lang="ja-JP" altLang="en-US" dirty="0" smtClean="0"/>
              <a:t>「流星」を赤い枠で囲みます。</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5561C201-7A30-4AEF-B0ED-0CAA9D4C813D}" type="slidenum">
              <a:rPr lang="ja-JP" altLang="en-US" smtClean="0"/>
              <a:pPr/>
              <a:t>4</a:t>
            </a:fld>
            <a:endParaRPr lang="ja-JP"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これから，このように，ドラマを全て赤で囲みましょう。</a:t>
            </a:r>
            <a:endParaRPr kumimoji="1" lang="en-US" altLang="ja-JP" dirty="0" smtClean="0"/>
          </a:p>
          <a:p>
            <a:r>
              <a:rPr kumimoji="1" lang="ja-JP" altLang="en-US" dirty="0" smtClean="0"/>
              <a:t>分からないものは，無理に囲まなくてもいいです。</a:t>
            </a:r>
            <a:endParaRPr kumimoji="1" lang="en-US" altLang="ja-JP" dirty="0" smtClean="0"/>
          </a:p>
          <a:p>
            <a:r>
              <a:rPr kumimoji="1" lang="ja-JP" altLang="en-US" dirty="0" smtClean="0"/>
              <a:t>＊子どもと一緒に確認しながらやってもよい。</a:t>
            </a:r>
            <a:endParaRPr kumimoji="1" lang="ja-JP" altLang="en-US" dirty="0"/>
          </a:p>
        </p:txBody>
      </p:sp>
      <p:sp>
        <p:nvSpPr>
          <p:cNvPr id="4" name="スライド番号プレースホルダ 3"/>
          <p:cNvSpPr>
            <a:spLocks noGrp="1"/>
          </p:cNvSpPr>
          <p:nvPr>
            <p:ph type="sldNum" sz="quarter" idx="10"/>
          </p:nvPr>
        </p:nvSpPr>
        <p:spPr/>
        <p:txBody>
          <a:bodyPr/>
          <a:lstStyle/>
          <a:p>
            <a:fld id="{5561C201-7A30-4AEF-B0ED-0CAA9D4C813D}" type="slidenum">
              <a:rPr lang="ja-JP" altLang="en-US" smtClean="0"/>
              <a:pPr/>
              <a:t>5</a:t>
            </a:fld>
            <a:endParaRPr lang="ja-JP"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次に，ニュースや報道番組を青で囲みます。（時間を決めて作業させる）</a:t>
            </a:r>
            <a:endParaRPr kumimoji="1" lang="en-US" altLang="ja-JP" dirty="0" smtClean="0"/>
          </a:p>
          <a:p>
            <a:r>
              <a:rPr kumimoji="1" lang="ja-JP" altLang="en-US" dirty="0" smtClean="0"/>
              <a:t>次は，ワイドショーや実用番組を緑で囲みます。実用番組とは，生活に役立つ情報，たとえば，ファッションだとか，夕飯のおかず情報みたいな内容をやっている番組のことです。（時間を決めて作業させる）</a:t>
            </a:r>
            <a:endParaRPr kumimoji="1" lang="en-US" altLang="ja-JP" dirty="0" smtClean="0"/>
          </a:p>
          <a:p>
            <a:r>
              <a:rPr kumimoji="1" lang="ja-JP" altLang="en-US" dirty="0" smtClean="0"/>
              <a:t>次は，バラエティです。オレンジで囲みましょう。</a:t>
            </a:r>
            <a:endParaRPr kumimoji="1" lang="en-US" altLang="ja-JP" dirty="0" smtClean="0"/>
          </a:p>
          <a:p>
            <a:r>
              <a:rPr kumimoji="1" lang="ja-JP" altLang="en-US" dirty="0" smtClean="0"/>
              <a:t>＊子どもによって囲み方にばらつき</a:t>
            </a:r>
            <a:r>
              <a:rPr kumimoji="1" lang="ja-JP" altLang="en-US" dirty="0" smtClean="0"/>
              <a:t>があってもよい。</a:t>
            </a:r>
            <a:endParaRPr kumimoji="1" lang="ja-JP" altLang="en-US" dirty="0"/>
          </a:p>
        </p:txBody>
      </p:sp>
      <p:sp>
        <p:nvSpPr>
          <p:cNvPr id="4" name="スライド番号プレースホルダ 3"/>
          <p:cNvSpPr>
            <a:spLocks noGrp="1"/>
          </p:cNvSpPr>
          <p:nvPr>
            <p:ph type="sldNum" sz="quarter" idx="10"/>
          </p:nvPr>
        </p:nvSpPr>
        <p:spPr/>
        <p:txBody>
          <a:bodyPr/>
          <a:lstStyle/>
          <a:p>
            <a:fld id="{5561C201-7A30-4AEF-B0ED-0CAA9D4C813D}" type="slidenum">
              <a:rPr lang="ja-JP" altLang="en-US" smtClean="0"/>
              <a:pPr/>
              <a:t>6</a:t>
            </a:fld>
            <a:endParaRPr lang="ja-JP"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先生は，みんなが分かりやすいように，線だけでなく，色も付けてみました。</a:t>
            </a:r>
            <a:endParaRPr kumimoji="1" lang="en-US" altLang="ja-JP" dirty="0" smtClean="0"/>
          </a:p>
          <a:p>
            <a:r>
              <a:rPr kumimoji="1" lang="ja-JP" altLang="en-US" dirty="0" smtClean="0"/>
              <a:t>ほかにも，ドキュメンタリーや教養番組，国会中継などにも，色を付けてみました。</a:t>
            </a:r>
            <a:endParaRPr kumimoji="1" lang="en-US" altLang="ja-JP" dirty="0" smtClean="0"/>
          </a:p>
          <a:p>
            <a:r>
              <a:rPr kumimoji="1" lang="ja-JP" altLang="en-US" dirty="0" smtClean="0"/>
              <a:t>線</a:t>
            </a:r>
            <a:r>
              <a:rPr kumimoji="1" lang="ja-JP" altLang="en-US" dirty="0" smtClean="0"/>
              <a:t>で囲ったり</a:t>
            </a:r>
            <a:r>
              <a:rPr kumimoji="1" lang="ja-JP" altLang="en-US" dirty="0" smtClean="0"/>
              <a:t>（児童），色を塗ったりした（提示資料）これらのテレビ番組欄を見ましょう。</a:t>
            </a:r>
            <a:endParaRPr kumimoji="1" lang="en-US" altLang="ja-JP" dirty="0" smtClean="0"/>
          </a:p>
        </p:txBody>
      </p:sp>
      <p:sp>
        <p:nvSpPr>
          <p:cNvPr id="4" name="スライド番号プレースホルダ 3"/>
          <p:cNvSpPr>
            <a:spLocks noGrp="1"/>
          </p:cNvSpPr>
          <p:nvPr>
            <p:ph type="sldNum" sz="quarter" idx="10"/>
          </p:nvPr>
        </p:nvSpPr>
        <p:spPr/>
        <p:txBody>
          <a:bodyPr/>
          <a:lstStyle/>
          <a:p>
            <a:fld id="{5561C201-7A30-4AEF-B0ED-0CAA9D4C813D}" type="slidenum">
              <a:rPr lang="ja-JP" altLang="en-US" smtClean="0"/>
              <a:pPr/>
              <a:t>7</a:t>
            </a:fld>
            <a:endParaRPr lang="ja-JP"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番組のジャンルと放送時間帯から見つけたことや，誰が見ているの</a:t>
            </a:r>
            <a:r>
              <a:rPr kumimoji="1" lang="ja-JP" altLang="en-US" dirty="0" smtClean="0"/>
              <a:t>か予想したことを，ワークシート</a:t>
            </a:r>
            <a:r>
              <a:rPr kumimoji="1" lang="ja-JP" altLang="en-US" dirty="0" smtClean="0"/>
              <a:t>に書きましょう。</a:t>
            </a:r>
            <a:endParaRPr kumimoji="1" lang="en-US" altLang="ja-JP" dirty="0" smtClean="0"/>
          </a:p>
          <a:p>
            <a:r>
              <a:rPr kumimoji="1" lang="ja-JP" altLang="en-US" dirty="0" smtClean="0"/>
              <a:t>ワークシートに</a:t>
            </a:r>
            <a:r>
              <a:rPr kumimoji="1" lang="ja-JP" altLang="en-US" dirty="0" smtClean="0"/>
              <a:t>記入したことを発表しましょう。</a:t>
            </a:r>
            <a:endParaRPr kumimoji="1" lang="en-US" altLang="ja-JP" dirty="0" smtClean="0"/>
          </a:p>
          <a:p>
            <a:r>
              <a:rPr kumimoji="1" lang="ja-JP" altLang="en-US" dirty="0" smtClean="0"/>
              <a:t>（</a:t>
            </a:r>
            <a:r>
              <a:rPr kumimoji="1" lang="ja-JP" altLang="en-US" dirty="0" smtClean="0"/>
              <a:t>ドラマ，ニュース・報道番組，バラエティ，ワイドショー・実用番組について，</a:t>
            </a:r>
            <a:r>
              <a:rPr kumimoji="1" lang="ja-JP" altLang="en-US" dirty="0" smtClean="0"/>
              <a:t>それぞれ発表させる）</a:t>
            </a:r>
            <a:endParaRPr kumimoji="1" lang="en-US" altLang="ja-JP" dirty="0" smtClean="0"/>
          </a:p>
          <a:p>
            <a:r>
              <a:rPr kumimoji="1" lang="ja-JP" altLang="en-US" dirty="0" smtClean="0"/>
              <a:t>（子どもの意見を整理しながら板書する）</a:t>
            </a:r>
            <a:endParaRPr kumimoji="1" lang="ja-JP" altLang="en-US" dirty="0"/>
          </a:p>
        </p:txBody>
      </p:sp>
      <p:sp>
        <p:nvSpPr>
          <p:cNvPr id="4" name="スライド番号プレースホルダ 3"/>
          <p:cNvSpPr>
            <a:spLocks noGrp="1"/>
          </p:cNvSpPr>
          <p:nvPr>
            <p:ph type="sldNum" sz="quarter" idx="10"/>
          </p:nvPr>
        </p:nvSpPr>
        <p:spPr/>
        <p:txBody>
          <a:bodyPr/>
          <a:lstStyle/>
          <a:p>
            <a:fld id="{5561C201-7A30-4AEF-B0ED-0CAA9D4C813D}" type="slidenum">
              <a:rPr lang="ja-JP" altLang="en-US" smtClean="0"/>
              <a:pPr/>
              <a:t>8</a:t>
            </a:fld>
            <a:endParaRPr lang="ja-JP"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バラエティ番組には</a:t>
            </a:r>
            <a:r>
              <a:rPr kumimoji="1" lang="ja-JP" altLang="en-US" dirty="0" smtClean="0"/>
              <a:t>，どんな特徴があるのか，まとめると，</a:t>
            </a:r>
            <a:endParaRPr kumimoji="1" lang="en-US" altLang="ja-JP" dirty="0" smtClean="0"/>
          </a:p>
          <a:p>
            <a:r>
              <a:rPr kumimoji="1" lang="ja-JP" altLang="en-US" dirty="0" smtClean="0"/>
              <a:t>昼にやっているものもあるが，夜の放送が多い。そのなかでも，</a:t>
            </a:r>
            <a:r>
              <a:rPr kumimoji="1" lang="en-US" altLang="ja-JP" dirty="0" smtClean="0"/>
              <a:t>19</a:t>
            </a:r>
            <a:r>
              <a:rPr kumimoji="1" lang="ja-JP" altLang="en-US" dirty="0" smtClean="0"/>
              <a:t>時台から</a:t>
            </a:r>
            <a:r>
              <a:rPr kumimoji="1" lang="en-US" altLang="ja-JP" dirty="0" smtClean="0"/>
              <a:t>21</a:t>
            </a:r>
            <a:r>
              <a:rPr kumimoji="1" lang="ja-JP" altLang="en-US" dirty="0" smtClean="0"/>
              <a:t>時台ぐらいまでに固まっている。深夜にもある。</a:t>
            </a:r>
            <a:endParaRPr kumimoji="1" lang="en-US" altLang="ja-JP" dirty="0" smtClean="0"/>
          </a:p>
          <a:p>
            <a:r>
              <a:rPr kumimoji="1" lang="ja-JP" altLang="en-US" dirty="0" smtClean="0"/>
              <a:t>だれが見ているかというと，皆さんの家のことを考えると，</a:t>
            </a:r>
            <a:r>
              <a:rPr kumimoji="1" lang="en-US" altLang="ja-JP" dirty="0" smtClean="0"/>
              <a:t>19</a:t>
            </a:r>
            <a:r>
              <a:rPr kumimoji="1" lang="ja-JP" altLang="en-US" dirty="0" smtClean="0"/>
              <a:t>時からは，みんなが見たり，夕飯の片づけを終えた，お母さんだったりしました。おじいちゃんやおばあちゃんが見ているという人もいました。</a:t>
            </a:r>
            <a:endParaRPr kumimoji="1" lang="ja-JP" altLang="en-US" dirty="0"/>
          </a:p>
        </p:txBody>
      </p:sp>
      <p:sp>
        <p:nvSpPr>
          <p:cNvPr id="4" name="スライド番号プレースホルダ 3"/>
          <p:cNvSpPr>
            <a:spLocks noGrp="1"/>
          </p:cNvSpPr>
          <p:nvPr>
            <p:ph type="sldNum" sz="quarter" idx="10"/>
          </p:nvPr>
        </p:nvSpPr>
        <p:spPr/>
        <p:txBody>
          <a:bodyPr/>
          <a:lstStyle/>
          <a:p>
            <a:fld id="{5561C201-7A30-4AEF-B0ED-0CAA9D4C813D}" type="slidenum">
              <a:rPr lang="ja-JP" altLang="en-US" smtClean="0"/>
              <a:pPr/>
              <a:t>9</a:t>
            </a:fld>
            <a:endParaRPr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lvl1pPr>
              <a:defRPr/>
            </a:lvl1pPr>
          </a:lstStyle>
          <a:p>
            <a:pPr>
              <a:defRPr/>
            </a:pPr>
            <a:fld id="{5874A99D-C315-476E-BCF9-7F990B88BDC5}" type="datetimeFigureOut">
              <a:rPr lang="ja-JP" altLang="en-US"/>
              <a:pPr>
                <a:defRPr/>
              </a:pPr>
              <a:t>2010/11/15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3B0924B-5F89-4D60-B1EE-BA449A409BD8}" type="slidenum">
              <a:rPr lang="ja-JP" altLang="en-US"/>
              <a:pPr>
                <a:defRPr/>
              </a:pPr>
              <a:t>&lt;#&gt;</a:t>
            </a:fld>
            <a:endParaRPr lang="ja-JP" altLang="en-US"/>
          </a:p>
        </p:txBody>
      </p:sp>
      <p:sp>
        <p:nvSpPr>
          <p:cNvPr id="9" name="正方形/長方形 8"/>
          <p:cNvSpPr/>
          <p:nvPr userDrawn="1"/>
        </p:nvSpPr>
        <p:spPr>
          <a:xfrm>
            <a:off x="0" y="0"/>
            <a:ext cx="1787691" cy="6858000"/>
          </a:xfrm>
          <a:prstGeom prst="rect">
            <a:avLst/>
          </a:prstGeom>
          <a:gradFill flip="none" rotWithShape="1">
            <a:gsLst>
              <a:gs pos="0">
                <a:srgbClr val="99FF33"/>
              </a:gs>
              <a:gs pos="50000">
                <a:srgbClr val="99FF33">
                  <a:tint val="44500"/>
                  <a:satMod val="160000"/>
                </a:srgbClr>
              </a:gs>
              <a:gs pos="100000">
                <a:srgbClr val="99FF33">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userDrawn="1"/>
        </p:nvSpPr>
        <p:spPr>
          <a:xfrm>
            <a:off x="347531" y="0"/>
            <a:ext cx="9601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userDrawn="1"/>
        </p:nvSpPr>
        <p:spPr>
          <a:xfrm>
            <a:off x="539552" y="-620"/>
            <a:ext cx="9601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userDrawn="1"/>
        </p:nvSpPr>
        <p:spPr>
          <a:xfrm>
            <a:off x="731573" y="-1382"/>
            <a:ext cx="9601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userDrawn="1"/>
        </p:nvSpPr>
        <p:spPr>
          <a:xfrm>
            <a:off x="923595" y="1191"/>
            <a:ext cx="9601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userDrawn="1"/>
        </p:nvSpPr>
        <p:spPr>
          <a:xfrm>
            <a:off x="1115616" y="2572"/>
            <a:ext cx="9601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userDrawn="1"/>
        </p:nvSpPr>
        <p:spPr>
          <a:xfrm>
            <a:off x="1307637" y="1953"/>
            <a:ext cx="9601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userDrawn="1"/>
        </p:nvSpPr>
        <p:spPr>
          <a:xfrm>
            <a:off x="1499659" y="1191"/>
            <a:ext cx="9601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userDrawn="1"/>
        </p:nvSpPr>
        <p:spPr>
          <a:xfrm>
            <a:off x="1835150" y="836613"/>
            <a:ext cx="1655763" cy="1439862"/>
          </a:xfrm>
          <a:prstGeom prst="roundRect">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12400" dirty="0" smtClean="0">
                <a:solidFill>
                  <a:schemeClr val="bg1"/>
                </a:solidFill>
                <a:latin typeface="Arial Black" pitchFamily="34" charset="0"/>
                <a:ea typeface="HGP創英角ﾎﾟｯﾌﾟ体" pitchFamily="50" charset="-128"/>
              </a:rPr>
              <a:t>E</a:t>
            </a:r>
            <a:endParaRPr lang="ja-JP" altLang="en-US" sz="12400" dirty="0">
              <a:solidFill>
                <a:schemeClr val="bg1"/>
              </a:solidFill>
              <a:latin typeface="Arial Black" pitchFamily="34" charset="0"/>
              <a:ea typeface="HGP創英角ﾎﾟｯﾌﾟ体" pitchFamily="50" charset="-128"/>
            </a:endParaRPr>
          </a:p>
        </p:txBody>
      </p:sp>
      <p:sp>
        <p:nvSpPr>
          <p:cNvPr id="18" name="円/楕円 17"/>
          <p:cNvSpPr/>
          <p:nvPr userDrawn="1"/>
        </p:nvSpPr>
        <p:spPr>
          <a:xfrm rot="20327198">
            <a:off x="387350" y="608013"/>
            <a:ext cx="3692525" cy="1193800"/>
          </a:xfrm>
          <a:prstGeom prst="ellipse">
            <a:avLst/>
          </a:prstGeom>
          <a:noFill/>
          <a:ln>
            <a:solidFill>
              <a:srgbClr val="99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9" name="角丸四角形 18"/>
          <p:cNvSpPr/>
          <p:nvPr userDrawn="1"/>
        </p:nvSpPr>
        <p:spPr>
          <a:xfrm>
            <a:off x="827088" y="260350"/>
            <a:ext cx="1655762" cy="1439863"/>
          </a:xfrm>
          <a:prstGeom prst="roundRect">
            <a:avLst/>
          </a:prstGeom>
          <a:solidFill>
            <a:schemeClr val="bg1"/>
          </a:solidFill>
          <a:ln>
            <a:solidFill>
              <a:srgbClr val="99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13600" dirty="0" smtClean="0">
                <a:solidFill>
                  <a:srgbClr val="99FF33"/>
                </a:solidFill>
                <a:latin typeface="Arial Black" pitchFamily="34" charset="0"/>
                <a:ea typeface="HGP創英角ﾎﾟｯﾌﾟ体" pitchFamily="50" charset="-128"/>
              </a:rPr>
              <a:t>E</a:t>
            </a:r>
            <a:endParaRPr lang="ja-JP" altLang="en-US" sz="13600" dirty="0">
              <a:solidFill>
                <a:srgbClr val="99FF33"/>
              </a:solidFill>
              <a:latin typeface="Arial Black" pitchFamily="34" charset="0"/>
              <a:ea typeface="HGP創英角ﾎﾟｯﾌﾟ体" pitchFamily="50" charset="-128"/>
            </a:endParaRPr>
          </a:p>
        </p:txBody>
      </p:sp>
      <p:sp>
        <p:nvSpPr>
          <p:cNvPr id="20" name="テキスト ボックス 34"/>
          <p:cNvSpPr txBox="1">
            <a:spLocks noChangeArrowheads="1"/>
          </p:cNvSpPr>
          <p:nvPr userDrawn="1"/>
        </p:nvSpPr>
        <p:spPr bwMode="auto">
          <a:xfrm>
            <a:off x="1979712" y="2943225"/>
            <a:ext cx="6912768" cy="2185214"/>
          </a:xfrm>
          <a:prstGeom prst="rect">
            <a:avLst/>
          </a:prstGeom>
          <a:noFill/>
          <a:ln w="9525">
            <a:noFill/>
            <a:miter lim="800000"/>
            <a:headEnd/>
            <a:tailEnd/>
          </a:ln>
        </p:spPr>
        <p:txBody>
          <a:bodyPr wrap="square">
            <a:spAutoFit/>
          </a:bodyPr>
          <a:lstStyle/>
          <a:p>
            <a:r>
              <a:rPr lang="ja-JP" altLang="en-US" sz="8800" b="1" spc="-300" dirty="0" smtClean="0">
                <a:latin typeface="HG丸ｺﾞｼｯｸM-PRO" pitchFamily="50" charset="-128"/>
                <a:ea typeface="HG丸ｺﾞｼｯｸM-PRO" pitchFamily="50" charset="-128"/>
              </a:rPr>
              <a:t>テレビ</a:t>
            </a:r>
            <a:r>
              <a:rPr lang="ja-JP" altLang="en-US" sz="8800" b="1" dirty="0" smtClean="0">
                <a:latin typeface="HG丸ｺﾞｼｯｸM-PRO" pitchFamily="50" charset="-128"/>
                <a:ea typeface="HG丸ｺﾞｼｯｸM-PRO" pitchFamily="50" charset="-128"/>
              </a:rPr>
              <a:t>番組欄</a:t>
            </a:r>
            <a:endParaRPr lang="en-US" altLang="ja-JP" sz="8800" b="1" dirty="0" smtClean="0">
              <a:latin typeface="HG丸ｺﾞｼｯｸM-PRO" pitchFamily="50" charset="-128"/>
              <a:ea typeface="HG丸ｺﾞｼｯｸM-PRO" pitchFamily="50" charset="-128"/>
            </a:endParaRPr>
          </a:p>
          <a:p>
            <a:pPr algn="r"/>
            <a:r>
              <a:rPr lang="ja-JP" altLang="en-US" sz="4800" dirty="0" smtClean="0">
                <a:latin typeface="HG丸ｺﾞｼｯｸM-PRO" pitchFamily="50" charset="-128"/>
                <a:ea typeface="HG丸ｺﾞｼｯｸM-PRO" pitchFamily="50" charset="-128"/>
              </a:rPr>
              <a:t>を調べよう</a:t>
            </a:r>
            <a:endParaRPr lang="ja-JP" altLang="en-US" sz="4800" spc="-150" dirty="0">
              <a:latin typeface="HG丸ｺﾞｼｯｸM-PRO" pitchFamily="50" charset="-128"/>
              <a:ea typeface="HG丸ｺﾞｼｯｸM-PRO" pitchFamily="50" charset="-128"/>
            </a:endParaRPr>
          </a:p>
        </p:txBody>
      </p:sp>
      <p:cxnSp>
        <p:nvCxnSpPr>
          <p:cNvPr id="21" name="直線コネクタ 20"/>
          <p:cNvCxnSpPr/>
          <p:nvPr userDrawn="1"/>
        </p:nvCxnSpPr>
        <p:spPr>
          <a:xfrm>
            <a:off x="1979712" y="5085184"/>
            <a:ext cx="6984925"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1C56870-3285-4A83-8608-412558DDAEEB}" type="datetimeFigureOut">
              <a:rPr lang="ja-JP" altLang="en-US"/>
              <a:pPr>
                <a:defRPr/>
              </a:pPr>
              <a:t>2010/11/15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EAA5CBB-C4D5-4BCB-A370-B95674F87EE8}" type="slidenum">
              <a:rPr lang="ja-JP" altLang="en-US"/>
              <a:pPr>
                <a:defRPr/>
              </a:pPr>
              <a:t>&lt;#&gt;</a:t>
            </a:fld>
            <a:endParaRPr lang="ja-JP" altLang="en-US"/>
          </a:p>
        </p:txBody>
      </p:sp>
      <p:sp>
        <p:nvSpPr>
          <p:cNvPr id="7" name="正方形/長方形 6"/>
          <p:cNvSpPr/>
          <p:nvPr userDrawn="1"/>
        </p:nvSpPr>
        <p:spPr bwMode="auto">
          <a:xfrm>
            <a:off x="0" y="6524625"/>
            <a:ext cx="9144000" cy="190500"/>
          </a:xfrm>
          <a:prstGeom prst="rect">
            <a:avLst/>
          </a:prstGeom>
          <a:gradFill flip="none" rotWithShape="1">
            <a:gsLst>
              <a:gs pos="1000">
                <a:srgbClr val="99FF33"/>
              </a:gs>
              <a:gs pos="100000">
                <a:srgbClr val="FFEBFA"/>
              </a:gs>
            </a:gsLst>
            <a:lin ang="6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ja-JP" altLang="en-US" sz="1100" i="1" kern="0" dirty="0">
                <a:latin typeface="HG丸ｺﾞｼｯｸM-PRO" pitchFamily="50" charset="-128"/>
                <a:ea typeface="HG丸ｺﾞｼｯｸM-PRO" pitchFamily="50" charset="-128"/>
              </a:rPr>
              <a:t>　　</a:t>
            </a:r>
            <a:r>
              <a:rPr lang="ja-JP" altLang="en-US" sz="1100" b="1" kern="0" spc="-30" dirty="0" smtClean="0">
                <a:latin typeface="HG丸ｺﾞｼｯｸM-PRO" pitchFamily="50" charset="-128"/>
                <a:ea typeface="HG丸ｺﾞｼｯｸM-PRO" pitchFamily="50" charset="-128"/>
              </a:rPr>
              <a:t>メディつき授業パッケージ</a:t>
            </a:r>
            <a:endParaRPr lang="ja-JP" altLang="en-US" sz="1100" b="1" kern="0" spc="100" dirty="0">
              <a:latin typeface="HG丸ｺﾞｼｯｸM-PRO" pitchFamily="50" charset="-128"/>
              <a:ea typeface="HG丸ｺﾞｼｯｸM-PRO" pitchFamily="50" charset="-128"/>
            </a:endParaRPr>
          </a:p>
        </p:txBody>
      </p:sp>
      <p:cxnSp>
        <p:nvCxnSpPr>
          <p:cNvPr id="8" name="直線コネクタ 7"/>
          <p:cNvCxnSpPr/>
          <p:nvPr userDrawn="1"/>
        </p:nvCxnSpPr>
        <p:spPr bwMode="auto">
          <a:xfrm>
            <a:off x="0" y="6735763"/>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563F0DF3-97CE-4A48-814F-53E98F04CBA4}" type="datetimeFigureOut">
              <a:rPr lang="ja-JP" altLang="en-US"/>
              <a:pPr>
                <a:defRPr/>
              </a:pPr>
              <a:t>2010/11/15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A3391CD-4834-4BBC-A87B-C759995BF7DA}" type="slidenum">
              <a:rPr lang="ja-JP" altLang="en-US"/>
              <a:pPr>
                <a:defRPr/>
              </a:pPr>
              <a:t>&lt;#&gt;</a:t>
            </a:fld>
            <a:endParaRPr lang="ja-JP" altLang="en-US"/>
          </a:p>
        </p:txBody>
      </p:sp>
      <p:sp>
        <p:nvSpPr>
          <p:cNvPr id="7" name="正方形/長方形 6"/>
          <p:cNvSpPr/>
          <p:nvPr userDrawn="1"/>
        </p:nvSpPr>
        <p:spPr bwMode="auto">
          <a:xfrm>
            <a:off x="0" y="6524625"/>
            <a:ext cx="9144000" cy="190500"/>
          </a:xfrm>
          <a:prstGeom prst="rect">
            <a:avLst/>
          </a:prstGeom>
          <a:gradFill flip="none" rotWithShape="1">
            <a:gsLst>
              <a:gs pos="1000">
                <a:srgbClr val="99FF33"/>
              </a:gs>
              <a:gs pos="100000">
                <a:srgbClr val="FFEBFA"/>
              </a:gs>
            </a:gsLst>
            <a:lin ang="6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ja-JP" altLang="en-US" sz="1100" i="1" kern="0" dirty="0">
                <a:latin typeface="HG丸ｺﾞｼｯｸM-PRO" pitchFamily="50" charset="-128"/>
                <a:ea typeface="HG丸ｺﾞｼｯｸM-PRO" pitchFamily="50" charset="-128"/>
              </a:rPr>
              <a:t>　　</a:t>
            </a:r>
            <a:r>
              <a:rPr lang="ja-JP" altLang="en-US" sz="1100" b="1" kern="0" spc="-30" dirty="0" smtClean="0">
                <a:latin typeface="HG丸ｺﾞｼｯｸM-PRO" pitchFamily="50" charset="-128"/>
                <a:ea typeface="HG丸ｺﾞｼｯｸM-PRO" pitchFamily="50" charset="-128"/>
              </a:rPr>
              <a:t>メディつき授業パッケージ</a:t>
            </a:r>
            <a:endParaRPr lang="ja-JP" altLang="en-US" sz="1100" b="1" kern="0" spc="100" dirty="0">
              <a:latin typeface="HG丸ｺﾞｼｯｸM-PRO" pitchFamily="50" charset="-128"/>
              <a:ea typeface="HG丸ｺﾞｼｯｸM-PRO" pitchFamily="50" charset="-128"/>
            </a:endParaRPr>
          </a:p>
        </p:txBody>
      </p:sp>
      <p:cxnSp>
        <p:nvCxnSpPr>
          <p:cNvPr id="8" name="直線コネクタ 7"/>
          <p:cNvCxnSpPr/>
          <p:nvPr userDrawn="1"/>
        </p:nvCxnSpPr>
        <p:spPr bwMode="auto">
          <a:xfrm>
            <a:off x="0" y="6735763"/>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7F989A9-971A-4FC9-A0C6-14335D5D0231}" type="datetimeFigureOut">
              <a:rPr lang="ja-JP" altLang="en-US"/>
              <a:pPr>
                <a:defRPr/>
              </a:pPr>
              <a:t>2010/11/15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929A037-6A09-4A17-99AB-2F0A271D6E47}" type="slidenum">
              <a:rPr lang="ja-JP" altLang="en-US"/>
              <a:pPr>
                <a:defRPr/>
              </a:pPr>
              <a:t>&lt;#&gt;</a:t>
            </a:fld>
            <a:endParaRPr lang="ja-JP" altLang="en-US"/>
          </a:p>
        </p:txBody>
      </p:sp>
      <p:sp>
        <p:nvSpPr>
          <p:cNvPr id="7" name="正方形/長方形 6"/>
          <p:cNvSpPr/>
          <p:nvPr userDrawn="1"/>
        </p:nvSpPr>
        <p:spPr bwMode="auto">
          <a:xfrm>
            <a:off x="0" y="6524625"/>
            <a:ext cx="9144000" cy="190500"/>
          </a:xfrm>
          <a:prstGeom prst="rect">
            <a:avLst/>
          </a:prstGeom>
          <a:gradFill flip="none" rotWithShape="1">
            <a:gsLst>
              <a:gs pos="1000">
                <a:srgbClr val="99FF33"/>
              </a:gs>
              <a:gs pos="100000">
                <a:srgbClr val="FFEBFA"/>
              </a:gs>
            </a:gsLst>
            <a:lin ang="6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ja-JP" altLang="en-US" sz="1100" i="1" kern="0" dirty="0">
                <a:latin typeface="HG丸ｺﾞｼｯｸM-PRO" pitchFamily="50" charset="-128"/>
                <a:ea typeface="HG丸ｺﾞｼｯｸM-PRO" pitchFamily="50" charset="-128"/>
              </a:rPr>
              <a:t>　　</a:t>
            </a:r>
            <a:r>
              <a:rPr lang="ja-JP" altLang="en-US" sz="1100" b="1" kern="0" spc="-30" dirty="0" smtClean="0">
                <a:latin typeface="HG丸ｺﾞｼｯｸM-PRO" pitchFamily="50" charset="-128"/>
                <a:ea typeface="HG丸ｺﾞｼｯｸM-PRO" pitchFamily="50" charset="-128"/>
              </a:rPr>
              <a:t>メディつき授業パッケージ</a:t>
            </a:r>
            <a:endParaRPr lang="ja-JP" altLang="en-US" sz="1100" b="1" kern="0" spc="100" dirty="0">
              <a:latin typeface="HG丸ｺﾞｼｯｸM-PRO" pitchFamily="50" charset="-128"/>
              <a:ea typeface="HG丸ｺﾞｼｯｸM-PRO" pitchFamily="50" charset="-128"/>
            </a:endParaRPr>
          </a:p>
        </p:txBody>
      </p:sp>
      <p:cxnSp>
        <p:nvCxnSpPr>
          <p:cNvPr id="8" name="直線コネクタ 7"/>
          <p:cNvCxnSpPr/>
          <p:nvPr userDrawn="1"/>
        </p:nvCxnSpPr>
        <p:spPr bwMode="auto">
          <a:xfrm>
            <a:off x="0" y="6735763"/>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CA5D4EFF-6A35-4A5F-9980-111FB52D1522}" type="datetimeFigureOut">
              <a:rPr lang="ja-JP" altLang="en-US"/>
              <a:pPr>
                <a:defRPr/>
              </a:pPr>
              <a:t>2010/11/15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D1669E7-63F0-4248-874D-0C44E0911D30}" type="slidenum">
              <a:rPr lang="ja-JP" altLang="en-US"/>
              <a:pPr>
                <a:defRPr/>
              </a:pPr>
              <a:t>&lt;#&gt;</a:t>
            </a:fld>
            <a:endParaRPr lang="ja-JP" altLang="en-US"/>
          </a:p>
        </p:txBody>
      </p:sp>
      <p:sp>
        <p:nvSpPr>
          <p:cNvPr id="7" name="正方形/長方形 6"/>
          <p:cNvSpPr/>
          <p:nvPr userDrawn="1"/>
        </p:nvSpPr>
        <p:spPr bwMode="auto">
          <a:xfrm>
            <a:off x="0" y="6524625"/>
            <a:ext cx="9144000" cy="190500"/>
          </a:xfrm>
          <a:prstGeom prst="rect">
            <a:avLst/>
          </a:prstGeom>
          <a:gradFill flip="none" rotWithShape="1">
            <a:gsLst>
              <a:gs pos="1000">
                <a:srgbClr val="99FF33"/>
              </a:gs>
              <a:gs pos="100000">
                <a:srgbClr val="FFEBFA"/>
              </a:gs>
            </a:gsLst>
            <a:lin ang="6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ja-JP" altLang="en-US" sz="1100" i="1" kern="0" dirty="0">
                <a:latin typeface="HG丸ｺﾞｼｯｸM-PRO" pitchFamily="50" charset="-128"/>
                <a:ea typeface="HG丸ｺﾞｼｯｸM-PRO" pitchFamily="50" charset="-128"/>
              </a:rPr>
              <a:t>　　</a:t>
            </a:r>
            <a:r>
              <a:rPr lang="ja-JP" altLang="en-US" sz="1100" b="1" kern="0" spc="-30" dirty="0" smtClean="0">
                <a:latin typeface="HG丸ｺﾞｼｯｸM-PRO" pitchFamily="50" charset="-128"/>
                <a:ea typeface="HG丸ｺﾞｼｯｸM-PRO" pitchFamily="50" charset="-128"/>
              </a:rPr>
              <a:t>メディつき授業パッケージ</a:t>
            </a:r>
            <a:endParaRPr lang="ja-JP" altLang="en-US" sz="1100" b="1" kern="0" spc="100" dirty="0">
              <a:latin typeface="HG丸ｺﾞｼｯｸM-PRO" pitchFamily="50" charset="-128"/>
              <a:ea typeface="HG丸ｺﾞｼｯｸM-PRO" pitchFamily="50" charset="-128"/>
            </a:endParaRPr>
          </a:p>
        </p:txBody>
      </p:sp>
      <p:cxnSp>
        <p:nvCxnSpPr>
          <p:cNvPr id="8" name="直線コネクタ 7"/>
          <p:cNvCxnSpPr/>
          <p:nvPr userDrawn="1"/>
        </p:nvCxnSpPr>
        <p:spPr bwMode="auto">
          <a:xfrm>
            <a:off x="0" y="6735763"/>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6451B637-78BA-4EE0-8AA7-9387DCDFE557}" type="datetimeFigureOut">
              <a:rPr lang="ja-JP" altLang="en-US"/>
              <a:pPr>
                <a:defRPr/>
              </a:pPr>
              <a:t>2010/11/15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2598990D-C146-4B9A-9B19-DDBE90A0C7D3}" type="slidenum">
              <a:rPr lang="ja-JP" altLang="en-US"/>
              <a:pPr>
                <a:defRPr/>
              </a:pPr>
              <a:t>&lt;#&gt;</a:t>
            </a:fld>
            <a:endParaRPr lang="ja-JP" altLang="en-US"/>
          </a:p>
        </p:txBody>
      </p:sp>
      <p:sp>
        <p:nvSpPr>
          <p:cNvPr id="8" name="正方形/長方形 7"/>
          <p:cNvSpPr/>
          <p:nvPr userDrawn="1"/>
        </p:nvSpPr>
        <p:spPr bwMode="auto">
          <a:xfrm>
            <a:off x="0" y="6524625"/>
            <a:ext cx="9144000" cy="190500"/>
          </a:xfrm>
          <a:prstGeom prst="rect">
            <a:avLst/>
          </a:prstGeom>
          <a:gradFill flip="none" rotWithShape="1">
            <a:gsLst>
              <a:gs pos="1000">
                <a:srgbClr val="99FF33"/>
              </a:gs>
              <a:gs pos="100000">
                <a:srgbClr val="FFEBFA"/>
              </a:gs>
            </a:gsLst>
            <a:lin ang="6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ja-JP" altLang="en-US" sz="1100" i="1" kern="0" dirty="0">
                <a:latin typeface="HG丸ｺﾞｼｯｸM-PRO" pitchFamily="50" charset="-128"/>
                <a:ea typeface="HG丸ｺﾞｼｯｸM-PRO" pitchFamily="50" charset="-128"/>
              </a:rPr>
              <a:t>　　</a:t>
            </a:r>
            <a:r>
              <a:rPr lang="ja-JP" altLang="en-US" sz="1100" b="1" kern="0" spc="-30" dirty="0" smtClean="0">
                <a:latin typeface="HG丸ｺﾞｼｯｸM-PRO" pitchFamily="50" charset="-128"/>
                <a:ea typeface="HG丸ｺﾞｼｯｸM-PRO" pitchFamily="50" charset="-128"/>
              </a:rPr>
              <a:t>メディつき授業パッケージ</a:t>
            </a:r>
            <a:endParaRPr lang="ja-JP" altLang="en-US" sz="1100" b="1" kern="0" spc="100" dirty="0">
              <a:latin typeface="HG丸ｺﾞｼｯｸM-PRO" pitchFamily="50" charset="-128"/>
              <a:ea typeface="HG丸ｺﾞｼｯｸM-PRO" pitchFamily="50" charset="-128"/>
            </a:endParaRPr>
          </a:p>
        </p:txBody>
      </p:sp>
      <p:cxnSp>
        <p:nvCxnSpPr>
          <p:cNvPr id="9" name="直線コネクタ 8"/>
          <p:cNvCxnSpPr/>
          <p:nvPr userDrawn="1"/>
        </p:nvCxnSpPr>
        <p:spPr bwMode="auto">
          <a:xfrm>
            <a:off x="0" y="6735763"/>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9588D063-215D-469A-935E-7270D95B53B6}" type="datetimeFigureOut">
              <a:rPr lang="ja-JP" altLang="en-US"/>
              <a:pPr>
                <a:defRPr/>
              </a:pPr>
              <a:t>2010/11/15</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D5320ED6-64B0-4D46-BD53-15F8E67D363A}" type="slidenum">
              <a:rPr lang="ja-JP" altLang="en-US"/>
              <a:pPr>
                <a:defRPr/>
              </a:pPr>
              <a:t>&lt;#&gt;</a:t>
            </a:fld>
            <a:endParaRPr lang="ja-JP" altLang="en-US"/>
          </a:p>
        </p:txBody>
      </p:sp>
      <p:sp>
        <p:nvSpPr>
          <p:cNvPr id="10" name="正方形/長方形 9"/>
          <p:cNvSpPr/>
          <p:nvPr userDrawn="1"/>
        </p:nvSpPr>
        <p:spPr bwMode="auto">
          <a:xfrm>
            <a:off x="0" y="6524625"/>
            <a:ext cx="9144000" cy="190500"/>
          </a:xfrm>
          <a:prstGeom prst="rect">
            <a:avLst/>
          </a:prstGeom>
          <a:gradFill flip="none" rotWithShape="1">
            <a:gsLst>
              <a:gs pos="1000">
                <a:srgbClr val="99FF33"/>
              </a:gs>
              <a:gs pos="100000">
                <a:srgbClr val="FFEBFA"/>
              </a:gs>
            </a:gsLst>
            <a:lin ang="6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ja-JP" altLang="en-US" sz="1100" i="1" kern="0" dirty="0">
                <a:latin typeface="HG丸ｺﾞｼｯｸM-PRO" pitchFamily="50" charset="-128"/>
                <a:ea typeface="HG丸ｺﾞｼｯｸM-PRO" pitchFamily="50" charset="-128"/>
              </a:rPr>
              <a:t>　　</a:t>
            </a:r>
            <a:r>
              <a:rPr lang="ja-JP" altLang="en-US" sz="1100" b="1" kern="0" spc="-30" dirty="0" smtClean="0">
                <a:latin typeface="HG丸ｺﾞｼｯｸM-PRO" pitchFamily="50" charset="-128"/>
                <a:ea typeface="HG丸ｺﾞｼｯｸM-PRO" pitchFamily="50" charset="-128"/>
              </a:rPr>
              <a:t>メディつき授業パッケージ</a:t>
            </a:r>
            <a:endParaRPr lang="ja-JP" altLang="en-US" sz="1100" b="1" kern="0" spc="100" dirty="0">
              <a:latin typeface="HG丸ｺﾞｼｯｸM-PRO" pitchFamily="50" charset="-128"/>
              <a:ea typeface="HG丸ｺﾞｼｯｸM-PRO" pitchFamily="50" charset="-128"/>
            </a:endParaRPr>
          </a:p>
        </p:txBody>
      </p:sp>
      <p:cxnSp>
        <p:nvCxnSpPr>
          <p:cNvPr id="11" name="直線コネクタ 10"/>
          <p:cNvCxnSpPr/>
          <p:nvPr userDrawn="1"/>
        </p:nvCxnSpPr>
        <p:spPr bwMode="auto">
          <a:xfrm>
            <a:off x="0" y="6735763"/>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BE5BC657-941E-4946-B7EF-2D66AEA9E4AA}" type="datetimeFigureOut">
              <a:rPr lang="ja-JP" altLang="en-US"/>
              <a:pPr>
                <a:defRPr/>
              </a:pPr>
              <a:t>2010/11/15</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767C49E9-51D9-46B1-90F8-E4F4F90F046C}" type="slidenum">
              <a:rPr lang="ja-JP" altLang="en-US"/>
              <a:pPr>
                <a:defRPr/>
              </a:pPr>
              <a:t>&lt;#&gt;</a:t>
            </a:fld>
            <a:endParaRPr lang="ja-JP" altLang="en-US"/>
          </a:p>
        </p:txBody>
      </p:sp>
      <p:sp>
        <p:nvSpPr>
          <p:cNvPr id="6" name="正方形/長方形 5"/>
          <p:cNvSpPr/>
          <p:nvPr userDrawn="1"/>
        </p:nvSpPr>
        <p:spPr bwMode="auto">
          <a:xfrm>
            <a:off x="0" y="6524625"/>
            <a:ext cx="9144000" cy="190500"/>
          </a:xfrm>
          <a:prstGeom prst="rect">
            <a:avLst/>
          </a:prstGeom>
          <a:gradFill flip="none" rotWithShape="1">
            <a:gsLst>
              <a:gs pos="1000">
                <a:srgbClr val="99FF33"/>
              </a:gs>
              <a:gs pos="100000">
                <a:srgbClr val="FFEBFA"/>
              </a:gs>
            </a:gsLst>
            <a:lin ang="6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ja-JP" altLang="en-US" sz="1100" i="1" kern="0" dirty="0">
                <a:latin typeface="HG丸ｺﾞｼｯｸM-PRO" pitchFamily="50" charset="-128"/>
                <a:ea typeface="HG丸ｺﾞｼｯｸM-PRO" pitchFamily="50" charset="-128"/>
              </a:rPr>
              <a:t>　　</a:t>
            </a:r>
            <a:r>
              <a:rPr lang="ja-JP" altLang="en-US" sz="1100" b="1" kern="0" spc="-30" dirty="0" smtClean="0">
                <a:latin typeface="HG丸ｺﾞｼｯｸM-PRO" pitchFamily="50" charset="-128"/>
                <a:ea typeface="HG丸ｺﾞｼｯｸM-PRO" pitchFamily="50" charset="-128"/>
              </a:rPr>
              <a:t>メディつき授業パッケージ</a:t>
            </a:r>
            <a:endParaRPr lang="ja-JP" altLang="en-US" sz="1100" b="1" kern="0" spc="100" dirty="0">
              <a:latin typeface="HG丸ｺﾞｼｯｸM-PRO" pitchFamily="50" charset="-128"/>
              <a:ea typeface="HG丸ｺﾞｼｯｸM-PRO" pitchFamily="50" charset="-128"/>
            </a:endParaRPr>
          </a:p>
        </p:txBody>
      </p:sp>
      <p:cxnSp>
        <p:nvCxnSpPr>
          <p:cNvPr id="7" name="直線コネクタ 6"/>
          <p:cNvCxnSpPr/>
          <p:nvPr userDrawn="1"/>
        </p:nvCxnSpPr>
        <p:spPr bwMode="auto">
          <a:xfrm>
            <a:off x="0" y="6735763"/>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C8CF9555-3CF9-4AEF-94E5-2CBA87CDC58C}" type="datetimeFigureOut">
              <a:rPr lang="ja-JP" altLang="en-US"/>
              <a:pPr>
                <a:defRPr/>
              </a:pPr>
              <a:t>2010/11/15</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F0DBB8B0-BFCF-4BCE-81B8-C22D4ED5DA02}" type="slidenum">
              <a:rPr lang="ja-JP" altLang="en-US"/>
              <a:pPr>
                <a:defRPr/>
              </a:pPr>
              <a:t>&lt;#&gt;</a:t>
            </a:fld>
            <a:endParaRPr lang="ja-JP" altLang="en-US"/>
          </a:p>
        </p:txBody>
      </p:sp>
      <p:sp>
        <p:nvSpPr>
          <p:cNvPr id="5" name="正方形/長方形 4"/>
          <p:cNvSpPr/>
          <p:nvPr userDrawn="1"/>
        </p:nvSpPr>
        <p:spPr bwMode="auto">
          <a:xfrm>
            <a:off x="0" y="6524625"/>
            <a:ext cx="9144000" cy="190500"/>
          </a:xfrm>
          <a:prstGeom prst="rect">
            <a:avLst/>
          </a:prstGeom>
          <a:gradFill flip="none" rotWithShape="1">
            <a:gsLst>
              <a:gs pos="1000">
                <a:srgbClr val="99FF33"/>
              </a:gs>
              <a:gs pos="100000">
                <a:srgbClr val="FFEBFA"/>
              </a:gs>
            </a:gsLst>
            <a:lin ang="6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ja-JP" altLang="en-US" sz="1100" i="1" kern="0" dirty="0">
                <a:latin typeface="HG丸ｺﾞｼｯｸM-PRO" pitchFamily="50" charset="-128"/>
                <a:ea typeface="HG丸ｺﾞｼｯｸM-PRO" pitchFamily="50" charset="-128"/>
              </a:rPr>
              <a:t>　　</a:t>
            </a:r>
            <a:r>
              <a:rPr lang="ja-JP" altLang="en-US" sz="1100" b="1" kern="0" spc="-30" dirty="0" smtClean="0">
                <a:latin typeface="HG丸ｺﾞｼｯｸM-PRO" pitchFamily="50" charset="-128"/>
                <a:ea typeface="HG丸ｺﾞｼｯｸM-PRO" pitchFamily="50" charset="-128"/>
              </a:rPr>
              <a:t>メディつき授業パッケージ</a:t>
            </a:r>
            <a:endParaRPr lang="ja-JP" altLang="en-US" sz="1100" b="1" kern="0" spc="100" dirty="0">
              <a:latin typeface="HG丸ｺﾞｼｯｸM-PRO" pitchFamily="50" charset="-128"/>
              <a:ea typeface="HG丸ｺﾞｼｯｸM-PRO" pitchFamily="50" charset="-128"/>
            </a:endParaRPr>
          </a:p>
        </p:txBody>
      </p:sp>
      <p:cxnSp>
        <p:nvCxnSpPr>
          <p:cNvPr id="6" name="直線コネクタ 5"/>
          <p:cNvCxnSpPr/>
          <p:nvPr userDrawn="1"/>
        </p:nvCxnSpPr>
        <p:spPr bwMode="auto">
          <a:xfrm>
            <a:off x="0" y="6735763"/>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9F8DBACA-C0DF-431D-AE0C-24E9FECAAB2A}" type="datetimeFigureOut">
              <a:rPr lang="ja-JP" altLang="en-US"/>
              <a:pPr>
                <a:defRPr/>
              </a:pPr>
              <a:t>2010/11/15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03A2E192-E5B4-4EF8-B4F9-1AD21AE986FE}" type="slidenum">
              <a:rPr lang="ja-JP" altLang="en-US"/>
              <a:pPr>
                <a:defRPr/>
              </a:pPr>
              <a:t>&lt;#&gt;</a:t>
            </a:fld>
            <a:endParaRPr lang="ja-JP" altLang="en-US"/>
          </a:p>
        </p:txBody>
      </p:sp>
      <p:sp>
        <p:nvSpPr>
          <p:cNvPr id="8" name="正方形/長方形 7"/>
          <p:cNvSpPr/>
          <p:nvPr userDrawn="1"/>
        </p:nvSpPr>
        <p:spPr bwMode="auto">
          <a:xfrm>
            <a:off x="0" y="6524625"/>
            <a:ext cx="9144000" cy="190500"/>
          </a:xfrm>
          <a:prstGeom prst="rect">
            <a:avLst/>
          </a:prstGeom>
          <a:gradFill flip="none" rotWithShape="1">
            <a:gsLst>
              <a:gs pos="1000">
                <a:srgbClr val="99FF33"/>
              </a:gs>
              <a:gs pos="100000">
                <a:srgbClr val="FFEBFA"/>
              </a:gs>
            </a:gsLst>
            <a:lin ang="6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ja-JP" altLang="en-US" sz="1100" i="1" kern="0" dirty="0">
                <a:latin typeface="HG丸ｺﾞｼｯｸM-PRO" pitchFamily="50" charset="-128"/>
                <a:ea typeface="HG丸ｺﾞｼｯｸM-PRO" pitchFamily="50" charset="-128"/>
              </a:rPr>
              <a:t>　　</a:t>
            </a:r>
            <a:r>
              <a:rPr lang="ja-JP" altLang="en-US" sz="1100" b="1" kern="0" spc="-30" dirty="0" smtClean="0">
                <a:latin typeface="HG丸ｺﾞｼｯｸM-PRO" pitchFamily="50" charset="-128"/>
                <a:ea typeface="HG丸ｺﾞｼｯｸM-PRO" pitchFamily="50" charset="-128"/>
              </a:rPr>
              <a:t>メディつき授業パッケージ</a:t>
            </a:r>
            <a:endParaRPr lang="ja-JP" altLang="en-US" sz="1100" b="1" kern="0" spc="100" dirty="0">
              <a:latin typeface="HG丸ｺﾞｼｯｸM-PRO" pitchFamily="50" charset="-128"/>
              <a:ea typeface="HG丸ｺﾞｼｯｸM-PRO" pitchFamily="50" charset="-128"/>
            </a:endParaRPr>
          </a:p>
        </p:txBody>
      </p:sp>
      <p:cxnSp>
        <p:nvCxnSpPr>
          <p:cNvPr id="9" name="直線コネクタ 8"/>
          <p:cNvCxnSpPr/>
          <p:nvPr userDrawn="1"/>
        </p:nvCxnSpPr>
        <p:spPr bwMode="auto">
          <a:xfrm>
            <a:off x="0" y="6735763"/>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2DB83C6-0BA1-42C7-B552-CB930396C0C0}" type="datetimeFigureOut">
              <a:rPr lang="ja-JP" altLang="en-US"/>
              <a:pPr>
                <a:defRPr/>
              </a:pPr>
              <a:t>2010/11/15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9C5FF1D-B8F1-4676-92FD-F6042621DA04}" type="slidenum">
              <a:rPr lang="ja-JP" altLang="en-US"/>
              <a:pPr>
                <a:defRPr/>
              </a:pPr>
              <a:t>&lt;#&gt;</a:t>
            </a:fld>
            <a:endParaRPr lang="ja-JP" altLang="en-US"/>
          </a:p>
        </p:txBody>
      </p:sp>
      <p:sp>
        <p:nvSpPr>
          <p:cNvPr id="8" name="正方形/長方形 7"/>
          <p:cNvSpPr/>
          <p:nvPr userDrawn="1"/>
        </p:nvSpPr>
        <p:spPr bwMode="auto">
          <a:xfrm>
            <a:off x="0" y="6524625"/>
            <a:ext cx="9144000" cy="190500"/>
          </a:xfrm>
          <a:prstGeom prst="rect">
            <a:avLst/>
          </a:prstGeom>
          <a:gradFill flip="none" rotWithShape="1">
            <a:gsLst>
              <a:gs pos="1000">
                <a:srgbClr val="99FF33"/>
              </a:gs>
              <a:gs pos="100000">
                <a:srgbClr val="FFEBFA"/>
              </a:gs>
            </a:gsLst>
            <a:lin ang="6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ja-JP" altLang="en-US" sz="1100" i="1" kern="0" dirty="0">
                <a:latin typeface="HG丸ｺﾞｼｯｸM-PRO" pitchFamily="50" charset="-128"/>
                <a:ea typeface="HG丸ｺﾞｼｯｸM-PRO" pitchFamily="50" charset="-128"/>
              </a:rPr>
              <a:t>　　</a:t>
            </a:r>
            <a:r>
              <a:rPr lang="ja-JP" altLang="en-US" sz="1100" b="1" kern="0" spc="-30" dirty="0" smtClean="0">
                <a:latin typeface="HG丸ｺﾞｼｯｸM-PRO" pitchFamily="50" charset="-128"/>
                <a:ea typeface="HG丸ｺﾞｼｯｸM-PRO" pitchFamily="50" charset="-128"/>
              </a:rPr>
              <a:t>メディつき授業パッケージ</a:t>
            </a:r>
            <a:endParaRPr lang="ja-JP" altLang="en-US" sz="1100" b="1" kern="0" spc="100" dirty="0">
              <a:latin typeface="HG丸ｺﾞｼｯｸM-PRO" pitchFamily="50" charset="-128"/>
              <a:ea typeface="HG丸ｺﾞｼｯｸM-PRO" pitchFamily="50" charset="-128"/>
            </a:endParaRPr>
          </a:p>
        </p:txBody>
      </p:sp>
      <p:cxnSp>
        <p:nvCxnSpPr>
          <p:cNvPr id="9" name="直線コネクタ 8"/>
          <p:cNvCxnSpPr/>
          <p:nvPr userDrawn="1"/>
        </p:nvCxnSpPr>
        <p:spPr bwMode="auto">
          <a:xfrm>
            <a:off x="0" y="6735763"/>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7683096E-4E19-4B2D-8701-6F542CB3A2AF}" type="datetimeFigureOut">
              <a:rPr lang="ja-JP" altLang="en-US"/>
              <a:pPr>
                <a:defRPr/>
              </a:pPr>
              <a:t>2010/11/15</a:t>
            </a:fld>
            <a:endParaRPr lang="ja-JP" altLang="en-US"/>
          </a:p>
        </p:txBody>
      </p:sp>
      <p:sp>
        <p:nvSpPr>
          <p:cNvPr id="5" name="フッター プレースホルダ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1B799241-47DC-4497-84D1-390E17C21529}"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873" name="Group 249"/>
          <p:cNvGraphicFramePr>
            <a:graphicFrameLocks noGrp="1"/>
          </p:cNvGraphicFramePr>
          <p:nvPr/>
        </p:nvGraphicFramePr>
        <p:xfrm>
          <a:off x="251516" y="836712"/>
          <a:ext cx="8641659" cy="2416176"/>
        </p:xfrm>
        <a:graphic>
          <a:graphicData uri="http://schemas.openxmlformats.org/drawingml/2006/table">
            <a:tbl>
              <a:tblPr/>
              <a:tblGrid>
                <a:gridCol w="1728196"/>
                <a:gridCol w="504056"/>
                <a:gridCol w="504056"/>
                <a:gridCol w="504056"/>
                <a:gridCol w="504056"/>
                <a:gridCol w="504056"/>
                <a:gridCol w="504056"/>
                <a:gridCol w="504056"/>
                <a:gridCol w="504056"/>
                <a:gridCol w="477641"/>
                <a:gridCol w="482835"/>
                <a:gridCol w="481292"/>
                <a:gridCol w="476663"/>
                <a:gridCol w="484377"/>
                <a:gridCol w="478207"/>
              </a:tblGrid>
              <a:tr h="1204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2800" b="0" i="0" u="none" strike="noStrike" cap="none" normalizeH="0" baseline="0" dirty="0" smtClean="0">
                        <a:ln>
                          <a:noFill/>
                        </a:ln>
                        <a:solidFill>
                          <a:schemeClr val="tx1"/>
                        </a:solidFill>
                        <a:effectLst/>
                        <a:latin typeface="Arial" charset="0"/>
                        <a:ea typeface="HG丸ｺﾞｼｯｸM-PRO"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Arial" charset="0"/>
                          <a:ea typeface="HG丸ｺﾞｼｯｸM-PRO" pitchFamily="50" charset="-128"/>
                        </a:rPr>
                        <a:t>時刻</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Arial" charset="0"/>
                          <a:ea typeface="HG丸ｺﾞｼｯｸM-PRO" pitchFamily="50" charset="-128"/>
                        </a:rPr>
                        <a:t>男</a:t>
                      </a:r>
                      <a:r>
                        <a:rPr kumimoji="1" lang="en-US" altLang="ja-JP" sz="2000" b="0" i="0" u="none" strike="noStrike" cap="none" normalizeH="0" baseline="0" smtClean="0">
                          <a:ln>
                            <a:noFill/>
                          </a:ln>
                          <a:solidFill>
                            <a:schemeClr val="tx1"/>
                          </a:solidFill>
                          <a:effectLst/>
                          <a:latin typeface="Arial" charset="0"/>
                          <a:ea typeface="HG丸ｺﾞｼｯｸM-PRO" pitchFamily="50" charset="-128"/>
                        </a:rPr>
                        <a:t>10</a:t>
                      </a:r>
                      <a:r>
                        <a:rPr kumimoji="1" lang="ja-JP" altLang="en-US" sz="2000" b="0" i="0" u="none" strike="noStrike" cap="none" normalizeH="0" baseline="0" smtClean="0">
                          <a:ln>
                            <a:noFill/>
                          </a:ln>
                          <a:solidFill>
                            <a:schemeClr val="tx1"/>
                          </a:solidFill>
                          <a:effectLst/>
                          <a:latin typeface="Arial" charset="0"/>
                          <a:ea typeface="HG丸ｺﾞｼｯｸM-PRO" pitchFamily="50" charset="-128"/>
                        </a:rPr>
                        <a:t>代</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Arial" charset="0"/>
                          <a:ea typeface="HG丸ｺﾞｼｯｸM-PRO" pitchFamily="50" charset="-128"/>
                        </a:rPr>
                        <a:t>男</a:t>
                      </a:r>
                      <a:r>
                        <a:rPr kumimoji="1" lang="en-US" altLang="ja-JP" sz="2000" b="0" i="0" u="none" strike="noStrike" cap="none" normalizeH="0" baseline="0" smtClean="0">
                          <a:ln>
                            <a:noFill/>
                          </a:ln>
                          <a:solidFill>
                            <a:schemeClr val="tx1"/>
                          </a:solidFill>
                          <a:effectLst/>
                          <a:latin typeface="Arial" charset="0"/>
                          <a:ea typeface="HG丸ｺﾞｼｯｸM-PRO" pitchFamily="50" charset="-128"/>
                        </a:rPr>
                        <a:t>20</a:t>
                      </a:r>
                      <a:r>
                        <a:rPr kumimoji="1" lang="ja-JP" altLang="en-US" sz="2000" b="0" i="0" u="none" strike="noStrike" cap="none" normalizeH="0" baseline="0" smtClean="0">
                          <a:ln>
                            <a:noFill/>
                          </a:ln>
                          <a:solidFill>
                            <a:schemeClr val="tx1"/>
                          </a:solidFill>
                          <a:effectLst/>
                          <a:latin typeface="Arial" charset="0"/>
                          <a:ea typeface="HG丸ｺﾞｼｯｸM-PRO" pitchFamily="50" charset="-128"/>
                        </a:rPr>
                        <a:t>代</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Arial" charset="0"/>
                          <a:ea typeface="HG丸ｺﾞｼｯｸM-PRO" pitchFamily="50" charset="-128"/>
                        </a:rPr>
                        <a:t>男</a:t>
                      </a:r>
                      <a:r>
                        <a:rPr kumimoji="1" lang="en-US" altLang="ja-JP" sz="2000" b="0" i="0" u="none" strike="noStrike" cap="none" normalizeH="0" baseline="0" smtClean="0">
                          <a:ln>
                            <a:noFill/>
                          </a:ln>
                          <a:solidFill>
                            <a:schemeClr val="tx1"/>
                          </a:solidFill>
                          <a:effectLst/>
                          <a:latin typeface="Arial" charset="0"/>
                          <a:ea typeface="HG丸ｺﾞｼｯｸM-PRO" pitchFamily="50" charset="-128"/>
                        </a:rPr>
                        <a:t>30</a:t>
                      </a:r>
                      <a:r>
                        <a:rPr kumimoji="1" lang="ja-JP" altLang="en-US" sz="2000" b="0" i="0" u="none" strike="noStrike" cap="none" normalizeH="0" baseline="0" smtClean="0">
                          <a:ln>
                            <a:noFill/>
                          </a:ln>
                          <a:solidFill>
                            <a:schemeClr val="tx1"/>
                          </a:solidFill>
                          <a:effectLst/>
                          <a:latin typeface="Arial" charset="0"/>
                          <a:ea typeface="HG丸ｺﾞｼｯｸM-PRO" pitchFamily="50" charset="-128"/>
                        </a:rPr>
                        <a:t>代</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Arial" charset="0"/>
                          <a:ea typeface="HG丸ｺﾞｼｯｸM-PRO" pitchFamily="50" charset="-128"/>
                        </a:rPr>
                        <a:t>男</a:t>
                      </a:r>
                      <a:r>
                        <a:rPr kumimoji="1" lang="en-US" altLang="ja-JP" sz="2000" b="0" i="0" u="none" strike="noStrike" cap="none" normalizeH="0" baseline="0" smtClean="0">
                          <a:ln>
                            <a:noFill/>
                          </a:ln>
                          <a:solidFill>
                            <a:schemeClr val="tx1"/>
                          </a:solidFill>
                          <a:effectLst/>
                          <a:latin typeface="Arial" charset="0"/>
                          <a:ea typeface="HG丸ｺﾞｼｯｸM-PRO" pitchFamily="50" charset="-128"/>
                        </a:rPr>
                        <a:t>40</a:t>
                      </a:r>
                      <a:r>
                        <a:rPr kumimoji="1" lang="ja-JP" altLang="en-US" sz="2000" b="0" i="0" u="none" strike="noStrike" cap="none" normalizeH="0" baseline="0" smtClean="0">
                          <a:ln>
                            <a:noFill/>
                          </a:ln>
                          <a:solidFill>
                            <a:schemeClr val="tx1"/>
                          </a:solidFill>
                          <a:effectLst/>
                          <a:latin typeface="Arial" charset="0"/>
                          <a:ea typeface="HG丸ｺﾞｼｯｸM-PRO" pitchFamily="50" charset="-128"/>
                        </a:rPr>
                        <a:t>代</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Arial" charset="0"/>
                          <a:ea typeface="HG丸ｺﾞｼｯｸM-PRO" pitchFamily="50" charset="-128"/>
                        </a:rPr>
                        <a:t>男</a:t>
                      </a:r>
                      <a:r>
                        <a:rPr kumimoji="1" lang="en-US" altLang="ja-JP" sz="2000" b="0" i="0" u="none" strike="noStrike" cap="none" normalizeH="0" baseline="0" smtClean="0">
                          <a:ln>
                            <a:noFill/>
                          </a:ln>
                          <a:solidFill>
                            <a:schemeClr val="tx1"/>
                          </a:solidFill>
                          <a:effectLst/>
                          <a:latin typeface="Arial" charset="0"/>
                          <a:ea typeface="HG丸ｺﾞｼｯｸM-PRO" pitchFamily="50" charset="-128"/>
                        </a:rPr>
                        <a:t>50</a:t>
                      </a:r>
                      <a:r>
                        <a:rPr kumimoji="1" lang="ja-JP" altLang="en-US" sz="2000" b="0" i="0" u="none" strike="noStrike" cap="none" normalizeH="0" baseline="0" smtClean="0">
                          <a:ln>
                            <a:noFill/>
                          </a:ln>
                          <a:solidFill>
                            <a:schemeClr val="tx1"/>
                          </a:solidFill>
                          <a:effectLst/>
                          <a:latin typeface="Arial" charset="0"/>
                          <a:ea typeface="HG丸ｺﾞｼｯｸM-PRO" pitchFamily="50" charset="-128"/>
                        </a:rPr>
                        <a:t>代</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Arial" charset="0"/>
                          <a:ea typeface="HG丸ｺﾞｼｯｸM-PRO" pitchFamily="50" charset="-128"/>
                        </a:rPr>
                        <a:t>男</a:t>
                      </a:r>
                      <a:r>
                        <a:rPr kumimoji="1" lang="en-US" altLang="ja-JP" sz="2000" b="0" i="0" u="none" strike="noStrike" cap="none" normalizeH="0" baseline="0" smtClean="0">
                          <a:ln>
                            <a:noFill/>
                          </a:ln>
                          <a:solidFill>
                            <a:schemeClr val="tx1"/>
                          </a:solidFill>
                          <a:effectLst/>
                          <a:latin typeface="Arial" charset="0"/>
                          <a:ea typeface="HG丸ｺﾞｼｯｸM-PRO" pitchFamily="50" charset="-128"/>
                        </a:rPr>
                        <a:t>60</a:t>
                      </a:r>
                      <a:r>
                        <a:rPr kumimoji="1" lang="ja-JP" altLang="en-US" sz="2000" b="0" i="0" u="none" strike="noStrike" cap="none" normalizeH="0" baseline="0" smtClean="0">
                          <a:ln>
                            <a:noFill/>
                          </a:ln>
                          <a:solidFill>
                            <a:schemeClr val="tx1"/>
                          </a:solidFill>
                          <a:effectLst/>
                          <a:latin typeface="Arial" charset="0"/>
                          <a:ea typeface="HG丸ｺﾞｼｯｸM-PRO" pitchFamily="50" charset="-128"/>
                        </a:rPr>
                        <a:t>代</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Arial" charset="0"/>
                          <a:ea typeface="HG丸ｺﾞｼｯｸM-PRO" pitchFamily="50" charset="-128"/>
                        </a:rPr>
                        <a:t>男</a:t>
                      </a:r>
                      <a:r>
                        <a:rPr kumimoji="1" lang="en-US" altLang="ja-JP" sz="2000" b="0" i="0" u="none" strike="noStrike" cap="none" normalizeH="0" baseline="0" dirty="0" smtClean="0">
                          <a:ln>
                            <a:noFill/>
                          </a:ln>
                          <a:solidFill>
                            <a:schemeClr val="tx1"/>
                          </a:solidFill>
                          <a:effectLst/>
                          <a:latin typeface="Arial" charset="0"/>
                          <a:ea typeface="HG丸ｺﾞｼｯｸM-PRO" pitchFamily="50" charset="-128"/>
                        </a:rPr>
                        <a:t>70</a:t>
                      </a:r>
                      <a:r>
                        <a:rPr kumimoji="1" lang="ja-JP" altLang="en-US" sz="2000" b="0" i="0" u="none" strike="noStrike" cap="none" normalizeH="0" baseline="0" dirty="0" smtClean="0">
                          <a:ln>
                            <a:noFill/>
                          </a:ln>
                          <a:solidFill>
                            <a:schemeClr val="tx1"/>
                          </a:solidFill>
                          <a:effectLst/>
                          <a:latin typeface="Arial" charset="0"/>
                          <a:ea typeface="HG丸ｺﾞｼｯｸM-PRO" pitchFamily="50" charset="-128"/>
                        </a:rPr>
                        <a:t>代</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Arial" charset="0"/>
                          <a:ea typeface="HG丸ｺﾞｼｯｸM-PRO" pitchFamily="50" charset="-128"/>
                        </a:rPr>
                        <a:t>女</a:t>
                      </a:r>
                      <a:r>
                        <a:rPr kumimoji="1" lang="en-US" altLang="ja-JP" sz="2000" b="0" i="0" u="none" strike="noStrike" cap="none" normalizeH="0" baseline="0" dirty="0" smtClean="0">
                          <a:ln>
                            <a:noFill/>
                          </a:ln>
                          <a:solidFill>
                            <a:schemeClr val="tx1"/>
                          </a:solidFill>
                          <a:effectLst/>
                          <a:latin typeface="Arial" charset="0"/>
                          <a:ea typeface="HG丸ｺﾞｼｯｸM-PRO" pitchFamily="50" charset="-128"/>
                        </a:rPr>
                        <a:t>10</a:t>
                      </a:r>
                      <a:r>
                        <a:rPr kumimoji="1" lang="ja-JP" altLang="en-US" sz="2000" b="0" i="0" u="none" strike="noStrike" cap="none" normalizeH="0" baseline="0" dirty="0" smtClean="0">
                          <a:ln>
                            <a:noFill/>
                          </a:ln>
                          <a:solidFill>
                            <a:schemeClr val="tx1"/>
                          </a:solidFill>
                          <a:effectLst/>
                          <a:latin typeface="Arial" charset="0"/>
                          <a:ea typeface="HG丸ｺﾞｼｯｸM-PRO" pitchFamily="50" charset="-128"/>
                        </a:rPr>
                        <a:t>代</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Arial" charset="0"/>
                          <a:ea typeface="HG丸ｺﾞｼｯｸM-PRO" pitchFamily="50" charset="-128"/>
                        </a:rPr>
                        <a:t>女</a:t>
                      </a:r>
                      <a:r>
                        <a:rPr kumimoji="1" lang="en-US" altLang="ja-JP" sz="2000" b="0" i="0" u="none" strike="noStrike" cap="none" normalizeH="0" baseline="0" smtClean="0">
                          <a:ln>
                            <a:noFill/>
                          </a:ln>
                          <a:solidFill>
                            <a:schemeClr val="tx1"/>
                          </a:solidFill>
                          <a:effectLst/>
                          <a:latin typeface="Arial" charset="0"/>
                          <a:ea typeface="HG丸ｺﾞｼｯｸM-PRO" pitchFamily="50" charset="-128"/>
                        </a:rPr>
                        <a:t>20</a:t>
                      </a:r>
                      <a:r>
                        <a:rPr kumimoji="1" lang="ja-JP" altLang="en-US" sz="2000" b="0" i="0" u="none" strike="noStrike" cap="none" normalizeH="0" baseline="0" smtClean="0">
                          <a:ln>
                            <a:noFill/>
                          </a:ln>
                          <a:solidFill>
                            <a:schemeClr val="tx1"/>
                          </a:solidFill>
                          <a:effectLst/>
                          <a:latin typeface="Arial" charset="0"/>
                          <a:ea typeface="HG丸ｺﾞｼｯｸM-PRO" pitchFamily="50" charset="-128"/>
                        </a:rPr>
                        <a:t>代</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Arial" charset="0"/>
                          <a:ea typeface="HG丸ｺﾞｼｯｸM-PRO" pitchFamily="50" charset="-128"/>
                        </a:rPr>
                        <a:t>女</a:t>
                      </a:r>
                      <a:r>
                        <a:rPr kumimoji="1" lang="en-US" altLang="ja-JP" sz="2000" b="0" i="0" u="none" strike="noStrike" cap="none" normalizeH="0" baseline="0" smtClean="0">
                          <a:ln>
                            <a:noFill/>
                          </a:ln>
                          <a:solidFill>
                            <a:schemeClr val="tx1"/>
                          </a:solidFill>
                          <a:effectLst/>
                          <a:latin typeface="Arial" charset="0"/>
                          <a:ea typeface="HG丸ｺﾞｼｯｸM-PRO" pitchFamily="50" charset="-128"/>
                        </a:rPr>
                        <a:t>30</a:t>
                      </a:r>
                      <a:r>
                        <a:rPr kumimoji="1" lang="ja-JP" altLang="en-US" sz="2000" b="0" i="0" u="none" strike="noStrike" cap="none" normalizeH="0" baseline="0" smtClean="0">
                          <a:ln>
                            <a:noFill/>
                          </a:ln>
                          <a:solidFill>
                            <a:schemeClr val="tx1"/>
                          </a:solidFill>
                          <a:effectLst/>
                          <a:latin typeface="Arial" charset="0"/>
                          <a:ea typeface="HG丸ｺﾞｼｯｸM-PRO" pitchFamily="50" charset="-128"/>
                        </a:rPr>
                        <a:t>代</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Arial" charset="0"/>
                          <a:ea typeface="HG丸ｺﾞｼｯｸM-PRO" pitchFamily="50" charset="-128"/>
                        </a:rPr>
                        <a:t>女</a:t>
                      </a:r>
                      <a:r>
                        <a:rPr kumimoji="1" lang="en-US" altLang="ja-JP" sz="2000" b="0" i="0" u="none" strike="noStrike" cap="none" normalizeH="0" baseline="0" smtClean="0">
                          <a:ln>
                            <a:noFill/>
                          </a:ln>
                          <a:solidFill>
                            <a:schemeClr val="tx1"/>
                          </a:solidFill>
                          <a:effectLst/>
                          <a:latin typeface="Arial" charset="0"/>
                          <a:ea typeface="HG丸ｺﾞｼｯｸM-PRO" pitchFamily="50" charset="-128"/>
                        </a:rPr>
                        <a:t>40</a:t>
                      </a:r>
                      <a:r>
                        <a:rPr kumimoji="1" lang="ja-JP" altLang="en-US" sz="2000" b="0" i="0" u="none" strike="noStrike" cap="none" normalizeH="0" baseline="0" smtClean="0">
                          <a:ln>
                            <a:noFill/>
                          </a:ln>
                          <a:solidFill>
                            <a:schemeClr val="tx1"/>
                          </a:solidFill>
                          <a:effectLst/>
                          <a:latin typeface="Arial" charset="0"/>
                          <a:ea typeface="HG丸ｺﾞｼｯｸM-PRO" pitchFamily="50" charset="-128"/>
                        </a:rPr>
                        <a:t>代</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Arial" charset="0"/>
                          <a:ea typeface="HG丸ｺﾞｼｯｸM-PRO" pitchFamily="50" charset="-128"/>
                        </a:rPr>
                        <a:t>女</a:t>
                      </a:r>
                      <a:r>
                        <a:rPr kumimoji="1" lang="en-US" altLang="ja-JP" sz="2000" b="0" i="0" u="none" strike="noStrike" cap="none" normalizeH="0" baseline="0" smtClean="0">
                          <a:ln>
                            <a:noFill/>
                          </a:ln>
                          <a:solidFill>
                            <a:schemeClr val="tx1"/>
                          </a:solidFill>
                          <a:effectLst/>
                          <a:latin typeface="Arial" charset="0"/>
                          <a:ea typeface="HG丸ｺﾞｼｯｸM-PRO" pitchFamily="50" charset="-128"/>
                        </a:rPr>
                        <a:t>50</a:t>
                      </a:r>
                      <a:r>
                        <a:rPr kumimoji="1" lang="ja-JP" altLang="en-US" sz="2000" b="0" i="0" u="none" strike="noStrike" cap="none" normalizeH="0" baseline="0" smtClean="0">
                          <a:ln>
                            <a:noFill/>
                          </a:ln>
                          <a:solidFill>
                            <a:schemeClr val="tx1"/>
                          </a:solidFill>
                          <a:effectLst/>
                          <a:latin typeface="Arial" charset="0"/>
                          <a:ea typeface="HG丸ｺﾞｼｯｸM-PRO" pitchFamily="50" charset="-128"/>
                        </a:rPr>
                        <a:t>代</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Arial" charset="0"/>
                          <a:ea typeface="HG丸ｺﾞｼｯｸM-PRO" pitchFamily="50" charset="-128"/>
                        </a:rPr>
                        <a:t>女</a:t>
                      </a:r>
                      <a:r>
                        <a:rPr kumimoji="1" lang="en-US" altLang="ja-JP" sz="2000" b="0" i="0" u="none" strike="noStrike" cap="none" normalizeH="0" baseline="0" smtClean="0">
                          <a:ln>
                            <a:noFill/>
                          </a:ln>
                          <a:solidFill>
                            <a:schemeClr val="tx1"/>
                          </a:solidFill>
                          <a:effectLst/>
                          <a:latin typeface="Arial" charset="0"/>
                          <a:ea typeface="HG丸ｺﾞｼｯｸM-PRO" pitchFamily="50" charset="-128"/>
                        </a:rPr>
                        <a:t>60</a:t>
                      </a:r>
                      <a:r>
                        <a:rPr kumimoji="1" lang="ja-JP" altLang="en-US" sz="2000" b="0" i="0" u="none" strike="noStrike" cap="none" normalizeH="0" baseline="0" smtClean="0">
                          <a:ln>
                            <a:noFill/>
                          </a:ln>
                          <a:solidFill>
                            <a:schemeClr val="tx1"/>
                          </a:solidFill>
                          <a:effectLst/>
                          <a:latin typeface="Arial" charset="0"/>
                          <a:ea typeface="HG丸ｺﾞｼｯｸM-PRO" pitchFamily="50" charset="-128"/>
                        </a:rPr>
                        <a:t>代</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Arial" charset="0"/>
                          <a:ea typeface="HG丸ｺﾞｼｯｸM-PRO" pitchFamily="50" charset="-128"/>
                        </a:rPr>
                        <a:t>女</a:t>
                      </a:r>
                      <a:r>
                        <a:rPr kumimoji="1" lang="en-US" altLang="ja-JP" sz="2000" b="0" i="0" u="none" strike="noStrike" cap="none" normalizeH="0" baseline="0" smtClean="0">
                          <a:ln>
                            <a:noFill/>
                          </a:ln>
                          <a:solidFill>
                            <a:schemeClr val="tx1"/>
                          </a:solidFill>
                          <a:effectLst/>
                          <a:latin typeface="Arial" charset="0"/>
                          <a:ea typeface="HG丸ｺﾞｼｯｸM-PRO" pitchFamily="50" charset="-128"/>
                        </a:rPr>
                        <a:t>70</a:t>
                      </a:r>
                      <a:r>
                        <a:rPr kumimoji="1" lang="ja-JP" altLang="en-US" sz="2000" b="0" i="0" u="none" strike="noStrike" cap="none" normalizeH="0" baseline="0" smtClean="0">
                          <a:ln>
                            <a:noFill/>
                          </a:ln>
                          <a:solidFill>
                            <a:schemeClr val="tx1"/>
                          </a:solidFill>
                          <a:effectLst/>
                          <a:latin typeface="Arial" charset="0"/>
                          <a:ea typeface="HG丸ｺﾞｼｯｸM-PRO" pitchFamily="50" charset="-128"/>
                        </a:rPr>
                        <a:t>代</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6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HG丸ｺﾞｼｯｸM-PRO" pitchFamily="50" charset="-128"/>
                        </a:rPr>
                        <a:t>19:00</a:t>
                      </a:r>
                      <a:r>
                        <a:rPr kumimoji="1" lang="ja-JP" altLang="en-US" sz="2000" b="0" i="0" u="none" strike="noStrike" cap="none" normalizeH="0" baseline="0" smtClean="0">
                          <a:ln>
                            <a:noFill/>
                          </a:ln>
                          <a:solidFill>
                            <a:schemeClr val="tx1"/>
                          </a:solidFill>
                          <a:effectLst/>
                          <a:latin typeface="Arial" charset="0"/>
                          <a:ea typeface="HG丸ｺﾞｼｯｸM-PRO" pitchFamily="50" charset="-128"/>
                        </a:rPr>
                        <a:t>～</a:t>
                      </a:r>
                      <a:r>
                        <a:rPr kumimoji="1" lang="en-US" altLang="ja-JP" sz="2000" b="0" i="0" u="none" strike="noStrike" cap="none" normalizeH="0" baseline="0" smtClean="0">
                          <a:ln>
                            <a:noFill/>
                          </a:ln>
                          <a:solidFill>
                            <a:schemeClr val="tx1"/>
                          </a:solidFill>
                          <a:effectLst/>
                          <a:latin typeface="Arial" charset="0"/>
                          <a:ea typeface="HG丸ｺﾞｼｯｸM-PRO" pitchFamily="50" charset="-128"/>
                        </a:rPr>
                        <a:t>19:30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HG丸ｺﾞｼｯｸM-PRO"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HG丸ｺﾞｼｯｸM-PRO"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HG丸ｺﾞｼｯｸM-PRO"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HG丸ｺﾞｼｯｸM-PRO"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HG丸ｺﾞｼｯｸM-PRO"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HG丸ｺﾞｼｯｸM-PRO"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HG丸ｺﾞｼｯｸM-PRO"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HG丸ｺﾞｼｯｸM-PRO"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HG丸ｺﾞｼｯｸM-PRO"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HG丸ｺﾞｼｯｸM-PRO"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HG丸ｺﾞｼｯｸM-PRO"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HG丸ｺﾞｼｯｸM-PRO"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HG丸ｺﾞｼｯｸM-PRO"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HG丸ｺﾞｼｯｸM-PRO"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604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HG丸ｺﾞｼｯｸM-PRO" pitchFamily="50" charset="-128"/>
                        </a:rPr>
                        <a:t>19:30</a:t>
                      </a:r>
                      <a:r>
                        <a:rPr kumimoji="1" lang="ja-JP" altLang="en-US" sz="2000" b="0" i="0" u="none" strike="noStrike" cap="none" normalizeH="0" baseline="0" smtClean="0">
                          <a:ln>
                            <a:noFill/>
                          </a:ln>
                          <a:solidFill>
                            <a:schemeClr val="tx1"/>
                          </a:solidFill>
                          <a:effectLst/>
                          <a:latin typeface="Arial" charset="0"/>
                          <a:ea typeface="HG丸ｺﾞｼｯｸM-PRO" pitchFamily="50" charset="-128"/>
                        </a:rPr>
                        <a:t>～</a:t>
                      </a:r>
                      <a:r>
                        <a:rPr kumimoji="1" lang="en-US" altLang="ja-JP" sz="2000" b="0" i="0" u="none" strike="noStrike" cap="none" normalizeH="0" baseline="0" smtClean="0">
                          <a:ln>
                            <a:noFill/>
                          </a:ln>
                          <a:solidFill>
                            <a:schemeClr val="tx1"/>
                          </a:solidFill>
                          <a:effectLst/>
                          <a:latin typeface="Arial" charset="0"/>
                          <a:ea typeface="HG丸ｺﾞｼｯｸM-PRO" pitchFamily="50" charset="-128"/>
                        </a:rPr>
                        <a:t>20:00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HG丸ｺﾞｼｯｸM-PRO"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HG丸ｺﾞｼｯｸM-PRO"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HG丸ｺﾞｼｯｸM-PRO"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HG丸ｺﾞｼｯｸM-PRO"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HG丸ｺﾞｼｯｸM-PRO"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HG丸ｺﾞｼｯｸM-PRO"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HG丸ｺﾞｼｯｸM-PRO"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HG丸ｺﾞｼｯｸM-PRO"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HG丸ｺﾞｼｯｸM-PRO"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HG丸ｺﾞｼｯｸM-PRO"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HG丸ｺﾞｼｯｸM-PRO"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HG丸ｺﾞｼｯｸM-PRO"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HG丸ｺﾞｼｯｸM-PRO"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smtClean="0">
                        <a:ln>
                          <a:noFill/>
                        </a:ln>
                        <a:solidFill>
                          <a:schemeClr val="tx1"/>
                        </a:solidFill>
                        <a:effectLst/>
                        <a:latin typeface="Arial" charset="0"/>
                        <a:ea typeface="HG丸ｺﾞｼｯｸM-PRO"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r>
            </a:tbl>
          </a:graphicData>
        </a:graphic>
      </p:graphicFrame>
      <p:sp>
        <p:nvSpPr>
          <p:cNvPr id="26832" name="Text Box 208"/>
          <p:cNvSpPr txBox="1">
            <a:spLocks noChangeArrowheads="1"/>
          </p:cNvSpPr>
          <p:nvPr/>
        </p:nvSpPr>
        <p:spPr bwMode="auto">
          <a:xfrm>
            <a:off x="142875" y="332929"/>
            <a:ext cx="8893175" cy="457200"/>
          </a:xfrm>
          <a:prstGeom prst="rect">
            <a:avLst/>
          </a:prstGeom>
          <a:noFill/>
          <a:ln w="9525">
            <a:noFill/>
            <a:miter lim="800000"/>
            <a:headEnd/>
            <a:tailEnd/>
          </a:ln>
          <a:effectLst/>
        </p:spPr>
        <p:txBody>
          <a:bodyPr>
            <a:spAutoFit/>
          </a:bodyPr>
          <a:lstStyle/>
          <a:p>
            <a:pPr>
              <a:spcBef>
                <a:spcPct val="50000"/>
              </a:spcBef>
            </a:pPr>
            <a:r>
              <a:rPr lang="ja-JP" altLang="en-US" sz="2400" b="1" dirty="0">
                <a:ea typeface="HG丸ｺﾞｼｯｸM-PRO" pitchFamily="50" charset="-128"/>
              </a:rPr>
              <a:t>夜のテレビの</a:t>
            </a:r>
            <a:r>
              <a:rPr lang="en-US" altLang="ja-JP" sz="2400" b="1" dirty="0">
                <a:ea typeface="HG丸ｺﾞｼｯｸM-PRO" pitchFamily="50" charset="-128"/>
              </a:rPr>
              <a:t>30</a:t>
            </a:r>
            <a:r>
              <a:rPr lang="ja-JP" altLang="en-US" sz="2400" b="1" dirty="0">
                <a:ea typeface="HG丸ｺﾞｼｯｸM-PRO" pitchFamily="50" charset="-128"/>
              </a:rPr>
              <a:t>分ごとの平均行為者率（平日・男女年層別）</a:t>
            </a:r>
          </a:p>
        </p:txBody>
      </p:sp>
      <p:sp>
        <p:nvSpPr>
          <p:cNvPr id="26833" name="Text Box 209"/>
          <p:cNvSpPr txBox="1">
            <a:spLocks noChangeArrowheads="1"/>
          </p:cNvSpPr>
          <p:nvPr/>
        </p:nvSpPr>
        <p:spPr bwMode="auto">
          <a:xfrm>
            <a:off x="8207375" y="404664"/>
            <a:ext cx="1873250" cy="366713"/>
          </a:xfrm>
          <a:prstGeom prst="rect">
            <a:avLst/>
          </a:prstGeom>
          <a:noFill/>
          <a:ln w="9525">
            <a:noFill/>
            <a:miter lim="800000"/>
            <a:headEnd/>
            <a:tailEnd/>
          </a:ln>
          <a:effectLst/>
        </p:spPr>
        <p:txBody>
          <a:bodyPr>
            <a:spAutoFit/>
          </a:bodyPr>
          <a:lstStyle/>
          <a:p>
            <a:pPr>
              <a:spcBef>
                <a:spcPct val="50000"/>
              </a:spcBef>
            </a:pPr>
            <a:r>
              <a:rPr lang="ja-JP" altLang="en-US" b="1" dirty="0">
                <a:ea typeface="HG丸ｺﾞｼｯｸM-PRO" pitchFamily="50" charset="-128"/>
              </a:rPr>
              <a:t>（％）</a:t>
            </a:r>
          </a:p>
        </p:txBody>
      </p:sp>
      <p:sp>
        <p:nvSpPr>
          <p:cNvPr id="26834" name="Text Box 210"/>
          <p:cNvSpPr txBox="1">
            <a:spLocks noChangeArrowheads="1"/>
          </p:cNvSpPr>
          <p:nvPr/>
        </p:nvSpPr>
        <p:spPr bwMode="auto">
          <a:xfrm>
            <a:off x="1943100" y="2133700"/>
            <a:ext cx="7697788" cy="457200"/>
          </a:xfrm>
          <a:prstGeom prst="rect">
            <a:avLst/>
          </a:prstGeom>
          <a:noFill/>
          <a:ln w="9525">
            <a:noFill/>
            <a:miter lim="800000"/>
            <a:headEnd/>
            <a:tailEnd/>
          </a:ln>
          <a:effectLst/>
        </p:spPr>
        <p:txBody>
          <a:bodyPr>
            <a:spAutoFit/>
          </a:bodyPr>
          <a:lstStyle/>
          <a:p>
            <a:pPr>
              <a:spcBef>
                <a:spcPct val="50000"/>
              </a:spcBef>
            </a:pPr>
            <a:r>
              <a:rPr lang="en-US" altLang="ja-JP" sz="2400" dirty="0">
                <a:ea typeface="HG丸ｺﾞｼｯｸM-PRO" pitchFamily="50" charset="-128"/>
              </a:rPr>
              <a:t>38  17  20  20  29  51  64 </a:t>
            </a:r>
            <a:r>
              <a:rPr lang="en-US" altLang="ja-JP" sz="2400" dirty="0" smtClean="0">
                <a:ea typeface="HG丸ｺﾞｼｯｸM-PRO" pitchFamily="50" charset="-128"/>
              </a:rPr>
              <a:t> 37  </a:t>
            </a:r>
            <a:r>
              <a:rPr lang="en-US" altLang="ja-JP" sz="2400" dirty="0">
                <a:ea typeface="HG丸ｺﾞｼｯｸM-PRO" pitchFamily="50" charset="-128"/>
              </a:rPr>
              <a:t>25  25 </a:t>
            </a:r>
            <a:r>
              <a:rPr lang="en-US" altLang="ja-JP" sz="2400" dirty="0" smtClean="0">
                <a:ea typeface="HG丸ｺﾞｼｯｸM-PRO" pitchFamily="50" charset="-128"/>
              </a:rPr>
              <a:t>30 </a:t>
            </a:r>
            <a:r>
              <a:rPr lang="en-US" altLang="ja-JP" sz="2400" dirty="0">
                <a:ea typeface="HG丸ｺﾞｼｯｸM-PRO" pitchFamily="50" charset="-128"/>
              </a:rPr>
              <a:t>40  47  57</a:t>
            </a:r>
            <a:r>
              <a:rPr lang="ja-JP" altLang="en-US" sz="2400" dirty="0">
                <a:ea typeface="HG丸ｺﾞｼｯｸM-PRO" pitchFamily="50" charset="-128"/>
              </a:rPr>
              <a:t>　</a:t>
            </a:r>
          </a:p>
        </p:txBody>
      </p:sp>
      <p:sp>
        <p:nvSpPr>
          <p:cNvPr id="26835" name="Text Box 211"/>
          <p:cNvSpPr txBox="1">
            <a:spLocks noChangeArrowheads="1"/>
          </p:cNvSpPr>
          <p:nvPr/>
        </p:nvSpPr>
        <p:spPr bwMode="auto">
          <a:xfrm>
            <a:off x="1943100" y="2709962"/>
            <a:ext cx="7697788" cy="457200"/>
          </a:xfrm>
          <a:prstGeom prst="rect">
            <a:avLst/>
          </a:prstGeom>
          <a:noFill/>
          <a:ln w="9525">
            <a:noFill/>
            <a:miter lim="800000"/>
            <a:headEnd/>
            <a:tailEnd/>
          </a:ln>
          <a:effectLst/>
        </p:spPr>
        <p:txBody>
          <a:bodyPr>
            <a:spAutoFit/>
          </a:bodyPr>
          <a:lstStyle/>
          <a:p>
            <a:pPr>
              <a:spcBef>
                <a:spcPct val="50000"/>
              </a:spcBef>
            </a:pPr>
            <a:r>
              <a:rPr lang="en-US" altLang="ja-JP" sz="2400" dirty="0">
                <a:ea typeface="HG丸ｺﾞｼｯｸM-PRO" pitchFamily="50" charset="-128"/>
              </a:rPr>
              <a:t>41  21  24  27  37  54  62 44  29  28  35 44  51  61</a:t>
            </a:r>
            <a:r>
              <a:rPr lang="ja-JP" altLang="en-US" sz="2400" dirty="0">
                <a:ea typeface="HG丸ｺﾞｼｯｸM-PRO" pitchFamily="50" charset="-128"/>
              </a:rPr>
              <a:t>　</a:t>
            </a:r>
          </a:p>
        </p:txBody>
      </p:sp>
      <p:sp>
        <p:nvSpPr>
          <p:cNvPr id="26845" name="Line 221"/>
          <p:cNvSpPr>
            <a:spLocks noChangeShapeType="1"/>
          </p:cNvSpPr>
          <p:nvPr/>
        </p:nvSpPr>
        <p:spPr bwMode="auto">
          <a:xfrm>
            <a:off x="5508104" y="836712"/>
            <a:ext cx="0" cy="2376488"/>
          </a:xfrm>
          <a:prstGeom prst="line">
            <a:avLst/>
          </a:prstGeom>
          <a:noFill/>
          <a:ln w="57150">
            <a:solidFill>
              <a:schemeClr val="tx1"/>
            </a:solidFill>
            <a:round/>
            <a:headEnd/>
            <a:tailEnd/>
          </a:ln>
          <a:effectLst/>
        </p:spPr>
        <p:txBody>
          <a:bodyPr/>
          <a:lstStyle/>
          <a:p>
            <a:endParaRPr lang="ja-JP" altLang="en-US" dirty="0">
              <a:ea typeface="HG丸ｺﾞｼｯｸM-PRO" pitchFamily="50" charset="-128"/>
            </a:endParaRPr>
          </a:p>
        </p:txBody>
      </p:sp>
      <p:sp>
        <p:nvSpPr>
          <p:cNvPr id="26855" name="Text Box 231"/>
          <p:cNvSpPr txBox="1">
            <a:spLocks noChangeArrowheads="1"/>
          </p:cNvSpPr>
          <p:nvPr/>
        </p:nvSpPr>
        <p:spPr bwMode="auto">
          <a:xfrm>
            <a:off x="683568" y="5301208"/>
            <a:ext cx="7560840" cy="1255728"/>
          </a:xfrm>
          <a:prstGeom prst="rect">
            <a:avLst/>
          </a:prstGeom>
          <a:noFill/>
          <a:ln w="57150">
            <a:solidFill>
              <a:srgbClr val="FF0000"/>
            </a:solidFill>
            <a:miter lim="800000"/>
            <a:headEnd/>
            <a:tailEnd/>
          </a:ln>
          <a:effectLst/>
        </p:spPr>
        <p:txBody>
          <a:bodyPr wrap="square">
            <a:spAutoFit/>
          </a:bodyPr>
          <a:lstStyle/>
          <a:p>
            <a:pPr>
              <a:spcBef>
                <a:spcPct val="50000"/>
              </a:spcBef>
            </a:pPr>
            <a:r>
              <a:rPr lang="ja-JP" altLang="en-US" sz="3600" b="1" dirty="0">
                <a:ea typeface="HG丸ｺﾞｼｯｸM-PRO" pitchFamily="50" charset="-128"/>
              </a:rPr>
              <a:t>　バラエティのように</a:t>
            </a:r>
            <a:r>
              <a:rPr lang="ja-JP" altLang="en-US" sz="3600" b="1" dirty="0" smtClean="0">
                <a:ea typeface="HG丸ｺﾞｼｯｸM-PRO" pitchFamily="50" charset="-128"/>
              </a:rPr>
              <a:t>，楽しくて，</a:t>
            </a:r>
            <a:endParaRPr lang="ja-JP" altLang="en-US" sz="3600" b="1" dirty="0">
              <a:ea typeface="HG丸ｺﾞｼｯｸM-PRO" pitchFamily="50" charset="-128"/>
            </a:endParaRPr>
          </a:p>
          <a:p>
            <a:pPr>
              <a:lnSpc>
                <a:spcPct val="60000"/>
              </a:lnSpc>
              <a:spcBef>
                <a:spcPct val="50000"/>
              </a:spcBef>
            </a:pPr>
            <a:r>
              <a:rPr lang="ja-JP" altLang="en-US" sz="3600" b="1" dirty="0">
                <a:ea typeface="HG丸ｺﾞｼｯｸM-PRO" pitchFamily="50" charset="-128"/>
              </a:rPr>
              <a:t>　見てわかりやすいものが多い</a:t>
            </a:r>
            <a:r>
              <a:rPr lang="ja-JP" altLang="en-US" sz="3600" b="1" dirty="0" smtClean="0">
                <a:ea typeface="HG丸ｺﾞｼｯｸM-PRO" pitchFamily="50" charset="-128"/>
              </a:rPr>
              <a:t>。</a:t>
            </a:r>
            <a:endParaRPr lang="en-US" altLang="ja-JP" sz="3600" b="1" dirty="0" smtClean="0">
              <a:ea typeface="HG丸ｺﾞｼｯｸM-PRO" pitchFamily="50" charset="-128"/>
            </a:endParaRPr>
          </a:p>
        </p:txBody>
      </p:sp>
      <p:sp>
        <p:nvSpPr>
          <p:cNvPr id="26857" name="Rectangle 233"/>
          <p:cNvSpPr>
            <a:spLocks noChangeArrowheads="1"/>
          </p:cNvSpPr>
          <p:nvPr/>
        </p:nvSpPr>
        <p:spPr bwMode="auto">
          <a:xfrm>
            <a:off x="1943100" y="1989237"/>
            <a:ext cx="504825" cy="1296988"/>
          </a:xfrm>
          <a:prstGeom prst="rect">
            <a:avLst/>
          </a:prstGeom>
          <a:noFill/>
          <a:ln w="76200">
            <a:solidFill>
              <a:srgbClr val="FF0000"/>
            </a:solidFill>
            <a:miter lim="800000"/>
            <a:headEnd/>
            <a:tailEnd/>
          </a:ln>
          <a:effectLst/>
        </p:spPr>
        <p:txBody>
          <a:bodyPr wrap="none" anchor="ctr"/>
          <a:lstStyle/>
          <a:p>
            <a:endParaRPr lang="ja-JP" altLang="en-US" dirty="0">
              <a:ea typeface="HG丸ｺﾞｼｯｸM-PRO" pitchFamily="50" charset="-128"/>
            </a:endParaRPr>
          </a:p>
        </p:txBody>
      </p:sp>
      <p:sp>
        <p:nvSpPr>
          <p:cNvPr id="26859" name="Rectangle 235"/>
          <p:cNvSpPr>
            <a:spLocks noChangeArrowheads="1"/>
          </p:cNvSpPr>
          <p:nvPr/>
        </p:nvSpPr>
        <p:spPr bwMode="auto">
          <a:xfrm>
            <a:off x="6911975" y="1989237"/>
            <a:ext cx="1944688" cy="1296988"/>
          </a:xfrm>
          <a:prstGeom prst="rect">
            <a:avLst/>
          </a:prstGeom>
          <a:noFill/>
          <a:ln w="76200">
            <a:solidFill>
              <a:srgbClr val="FF0000"/>
            </a:solidFill>
            <a:miter lim="800000"/>
            <a:headEnd/>
            <a:tailEnd/>
          </a:ln>
          <a:effectLst/>
        </p:spPr>
        <p:txBody>
          <a:bodyPr wrap="none" anchor="ctr"/>
          <a:lstStyle/>
          <a:p>
            <a:endParaRPr lang="ja-JP" altLang="en-US" dirty="0">
              <a:ea typeface="HG丸ｺﾞｼｯｸM-PRO" pitchFamily="50" charset="-128"/>
            </a:endParaRPr>
          </a:p>
        </p:txBody>
      </p:sp>
      <p:sp>
        <p:nvSpPr>
          <p:cNvPr id="26863" name="Line 239"/>
          <p:cNvSpPr>
            <a:spLocks noChangeShapeType="1"/>
          </p:cNvSpPr>
          <p:nvPr/>
        </p:nvSpPr>
        <p:spPr bwMode="auto">
          <a:xfrm>
            <a:off x="4464050" y="2060674"/>
            <a:ext cx="1548110" cy="173"/>
          </a:xfrm>
          <a:prstGeom prst="line">
            <a:avLst/>
          </a:prstGeom>
          <a:noFill/>
          <a:ln w="76200">
            <a:solidFill>
              <a:srgbClr val="FF0000"/>
            </a:solidFill>
            <a:round/>
            <a:headEnd/>
            <a:tailEnd/>
          </a:ln>
          <a:effectLst/>
        </p:spPr>
        <p:txBody>
          <a:bodyPr/>
          <a:lstStyle/>
          <a:p>
            <a:endParaRPr lang="ja-JP" altLang="en-US" dirty="0">
              <a:ea typeface="HG丸ｺﾞｼｯｸM-PRO" pitchFamily="50" charset="-128"/>
            </a:endParaRPr>
          </a:p>
        </p:txBody>
      </p:sp>
      <p:sp>
        <p:nvSpPr>
          <p:cNvPr id="26864" name="Line 240"/>
          <p:cNvSpPr>
            <a:spLocks noChangeShapeType="1"/>
          </p:cNvSpPr>
          <p:nvPr/>
        </p:nvSpPr>
        <p:spPr bwMode="auto">
          <a:xfrm>
            <a:off x="6012160" y="2060848"/>
            <a:ext cx="0" cy="1152525"/>
          </a:xfrm>
          <a:prstGeom prst="line">
            <a:avLst/>
          </a:prstGeom>
          <a:noFill/>
          <a:ln w="76200">
            <a:solidFill>
              <a:srgbClr val="FF0000"/>
            </a:solidFill>
            <a:round/>
            <a:headEnd/>
            <a:tailEnd/>
          </a:ln>
          <a:effectLst/>
        </p:spPr>
        <p:txBody>
          <a:bodyPr/>
          <a:lstStyle/>
          <a:p>
            <a:endParaRPr lang="ja-JP" altLang="en-US" dirty="0">
              <a:ea typeface="HG丸ｺﾞｼｯｸM-PRO" pitchFamily="50" charset="-128"/>
            </a:endParaRPr>
          </a:p>
        </p:txBody>
      </p:sp>
      <p:sp>
        <p:nvSpPr>
          <p:cNvPr id="26867" name="Line 243"/>
          <p:cNvSpPr>
            <a:spLocks noChangeShapeType="1"/>
          </p:cNvSpPr>
          <p:nvPr/>
        </p:nvSpPr>
        <p:spPr bwMode="auto">
          <a:xfrm>
            <a:off x="4464050" y="2060675"/>
            <a:ext cx="0" cy="576262"/>
          </a:xfrm>
          <a:prstGeom prst="line">
            <a:avLst/>
          </a:prstGeom>
          <a:noFill/>
          <a:ln w="76200">
            <a:solidFill>
              <a:srgbClr val="FF0000"/>
            </a:solidFill>
            <a:round/>
            <a:headEnd/>
            <a:tailEnd/>
          </a:ln>
          <a:effectLst/>
        </p:spPr>
        <p:txBody>
          <a:bodyPr/>
          <a:lstStyle/>
          <a:p>
            <a:endParaRPr lang="ja-JP" altLang="en-US" dirty="0">
              <a:ea typeface="HG丸ｺﾞｼｯｸM-PRO" pitchFamily="50" charset="-128"/>
            </a:endParaRPr>
          </a:p>
        </p:txBody>
      </p:sp>
      <p:sp>
        <p:nvSpPr>
          <p:cNvPr id="26868" name="Line 244"/>
          <p:cNvSpPr>
            <a:spLocks noChangeShapeType="1"/>
          </p:cNvSpPr>
          <p:nvPr/>
        </p:nvSpPr>
        <p:spPr bwMode="auto">
          <a:xfrm flipH="1">
            <a:off x="3959225" y="2636937"/>
            <a:ext cx="504825" cy="0"/>
          </a:xfrm>
          <a:prstGeom prst="line">
            <a:avLst/>
          </a:prstGeom>
          <a:noFill/>
          <a:ln w="76200">
            <a:solidFill>
              <a:srgbClr val="FF0000"/>
            </a:solidFill>
            <a:round/>
            <a:headEnd/>
            <a:tailEnd/>
          </a:ln>
          <a:effectLst/>
        </p:spPr>
        <p:txBody>
          <a:bodyPr/>
          <a:lstStyle/>
          <a:p>
            <a:endParaRPr lang="ja-JP" altLang="en-US" dirty="0">
              <a:ea typeface="HG丸ｺﾞｼｯｸM-PRO" pitchFamily="50" charset="-128"/>
            </a:endParaRPr>
          </a:p>
        </p:txBody>
      </p:sp>
      <p:sp>
        <p:nvSpPr>
          <p:cNvPr id="26869" name="Line 245"/>
          <p:cNvSpPr>
            <a:spLocks noChangeShapeType="1"/>
          </p:cNvSpPr>
          <p:nvPr/>
        </p:nvSpPr>
        <p:spPr bwMode="auto">
          <a:xfrm>
            <a:off x="3959225" y="2636937"/>
            <a:ext cx="0" cy="649288"/>
          </a:xfrm>
          <a:prstGeom prst="line">
            <a:avLst/>
          </a:prstGeom>
          <a:noFill/>
          <a:ln w="76200">
            <a:solidFill>
              <a:srgbClr val="FF0000"/>
            </a:solidFill>
            <a:round/>
            <a:headEnd/>
            <a:tailEnd/>
          </a:ln>
          <a:effectLst/>
        </p:spPr>
        <p:txBody>
          <a:bodyPr/>
          <a:lstStyle/>
          <a:p>
            <a:endParaRPr lang="ja-JP" altLang="en-US" dirty="0">
              <a:ea typeface="HG丸ｺﾞｼｯｸM-PRO" pitchFamily="50" charset="-128"/>
            </a:endParaRPr>
          </a:p>
        </p:txBody>
      </p:sp>
      <p:sp>
        <p:nvSpPr>
          <p:cNvPr id="26870" name="Line 246"/>
          <p:cNvSpPr>
            <a:spLocks noChangeShapeType="1"/>
          </p:cNvSpPr>
          <p:nvPr/>
        </p:nvSpPr>
        <p:spPr bwMode="auto">
          <a:xfrm flipV="1">
            <a:off x="3959224" y="3284984"/>
            <a:ext cx="2052935" cy="1241"/>
          </a:xfrm>
          <a:prstGeom prst="line">
            <a:avLst/>
          </a:prstGeom>
          <a:noFill/>
          <a:ln w="76200">
            <a:solidFill>
              <a:srgbClr val="FF0000"/>
            </a:solidFill>
            <a:round/>
            <a:headEnd/>
            <a:tailEnd/>
          </a:ln>
          <a:effectLst/>
        </p:spPr>
        <p:txBody>
          <a:bodyPr/>
          <a:lstStyle/>
          <a:p>
            <a:endParaRPr lang="ja-JP" altLang="en-US" dirty="0">
              <a:ea typeface="HG丸ｺﾞｼｯｸM-PRO" pitchFamily="50" charset="-128"/>
            </a:endParaRPr>
          </a:p>
        </p:txBody>
      </p:sp>
      <p:sp>
        <p:nvSpPr>
          <p:cNvPr id="26874" name="Text Box 250"/>
          <p:cNvSpPr txBox="1">
            <a:spLocks noChangeArrowheads="1"/>
          </p:cNvSpPr>
          <p:nvPr/>
        </p:nvSpPr>
        <p:spPr bwMode="auto">
          <a:xfrm>
            <a:off x="251520" y="3501008"/>
            <a:ext cx="8640960" cy="1415516"/>
          </a:xfrm>
          <a:prstGeom prst="rect">
            <a:avLst/>
          </a:prstGeom>
          <a:noFill/>
          <a:ln w="9525">
            <a:solidFill>
              <a:srgbClr val="FF0000"/>
            </a:solidFill>
            <a:miter lim="800000"/>
            <a:headEnd/>
            <a:tailEnd/>
          </a:ln>
          <a:effectLst/>
        </p:spPr>
        <p:txBody>
          <a:bodyPr wrap="square">
            <a:spAutoFit/>
          </a:bodyPr>
          <a:lstStyle/>
          <a:p>
            <a:pPr algn="ctr">
              <a:spcBef>
                <a:spcPct val="50000"/>
              </a:spcBef>
            </a:pPr>
            <a:r>
              <a:rPr lang="ja-JP" altLang="en-US" sz="4000" dirty="0">
                <a:latin typeface="+mn-ea"/>
                <a:ea typeface="+mn-ea"/>
              </a:rPr>
              <a:t>夜</a:t>
            </a:r>
            <a:r>
              <a:rPr lang="en-US" altLang="ja-JP" sz="4000" dirty="0">
                <a:latin typeface="+mn-ea"/>
                <a:ea typeface="+mn-ea"/>
              </a:rPr>
              <a:t>19</a:t>
            </a:r>
            <a:r>
              <a:rPr lang="ja-JP" altLang="en-US" sz="4000" dirty="0">
                <a:latin typeface="+mn-ea"/>
                <a:ea typeface="+mn-ea"/>
              </a:rPr>
              <a:t>時台</a:t>
            </a:r>
            <a:r>
              <a:rPr lang="ja-JP" altLang="en-US" sz="4000" dirty="0" smtClean="0">
                <a:latin typeface="+mn-ea"/>
                <a:ea typeface="+mn-ea"/>
              </a:rPr>
              <a:t>は</a:t>
            </a:r>
            <a:endParaRPr lang="en-US" altLang="ja-JP" sz="4000" dirty="0" smtClean="0">
              <a:latin typeface="+mn-ea"/>
              <a:ea typeface="+mn-ea"/>
            </a:endParaRPr>
          </a:p>
          <a:p>
            <a:pPr algn="ctr">
              <a:lnSpc>
                <a:spcPts val="3000"/>
              </a:lnSpc>
              <a:spcBef>
                <a:spcPct val="50000"/>
              </a:spcBef>
            </a:pPr>
            <a:r>
              <a:rPr lang="ja-JP" altLang="en-US" sz="4000" dirty="0" smtClean="0">
                <a:latin typeface="+mn-ea"/>
                <a:ea typeface="+mn-ea"/>
              </a:rPr>
              <a:t>子どもや高</a:t>
            </a:r>
            <a:r>
              <a:rPr lang="ja-JP" altLang="en-US" sz="4000" dirty="0" err="1" smtClean="0">
                <a:latin typeface="+mn-ea"/>
                <a:ea typeface="+mn-ea"/>
              </a:rPr>
              <a:t>れい</a:t>
            </a:r>
            <a:r>
              <a:rPr lang="ja-JP" altLang="en-US" sz="4000" dirty="0" smtClean="0">
                <a:latin typeface="+mn-ea"/>
                <a:ea typeface="+mn-ea"/>
              </a:rPr>
              <a:t>者の</a:t>
            </a:r>
            <a:r>
              <a:rPr lang="ja-JP" altLang="en-US" sz="4000" dirty="0" err="1" smtClean="0">
                <a:latin typeface="+mn-ea"/>
                <a:ea typeface="+mn-ea"/>
              </a:rPr>
              <a:t>し</a:t>
            </a:r>
            <a:r>
              <a:rPr lang="ja-JP" altLang="en-US" sz="4000" dirty="0" smtClean="0">
                <a:latin typeface="+mn-ea"/>
                <a:ea typeface="+mn-ea"/>
              </a:rPr>
              <a:t>ちょうが</a:t>
            </a:r>
            <a:r>
              <a:rPr lang="ja-JP" altLang="en-US" sz="4000" dirty="0">
                <a:latin typeface="+mn-ea"/>
                <a:ea typeface="+mn-ea"/>
              </a:rPr>
              <a:t>多い</a:t>
            </a:r>
          </a:p>
        </p:txBody>
      </p:sp>
      <p:sp>
        <p:nvSpPr>
          <p:cNvPr id="19" name="Text Box 112"/>
          <p:cNvSpPr txBox="1">
            <a:spLocks noChangeArrowheads="1"/>
          </p:cNvSpPr>
          <p:nvPr/>
        </p:nvSpPr>
        <p:spPr bwMode="auto">
          <a:xfrm>
            <a:off x="0" y="0"/>
            <a:ext cx="8893175" cy="307777"/>
          </a:xfrm>
          <a:prstGeom prst="rect">
            <a:avLst/>
          </a:prstGeom>
          <a:noFill/>
          <a:ln w="9525">
            <a:noFill/>
            <a:miter lim="800000"/>
            <a:headEnd/>
            <a:tailEnd/>
          </a:ln>
          <a:effectLst/>
        </p:spPr>
        <p:txBody>
          <a:bodyPr>
            <a:spAutoFit/>
          </a:bodyPr>
          <a:lstStyle/>
          <a:p>
            <a:pPr algn="r">
              <a:spcBef>
                <a:spcPct val="50000"/>
              </a:spcBef>
            </a:pPr>
            <a:r>
              <a:rPr lang="en-US" altLang="ja-JP" sz="1400" dirty="0">
                <a:ea typeface="HG丸ｺﾞｼｯｸM-PRO" pitchFamily="50" charset="-128"/>
              </a:rPr>
              <a:t>H18.2</a:t>
            </a:r>
            <a:r>
              <a:rPr lang="ja-JP" altLang="en-US" sz="1400" dirty="0">
                <a:ea typeface="HG丸ｺﾞｼｯｸM-PRO" pitchFamily="50" charset="-128"/>
              </a:rPr>
              <a:t>・</a:t>
            </a:r>
            <a:r>
              <a:rPr lang="en-US" altLang="ja-JP" sz="1400" dirty="0">
                <a:ea typeface="HG丸ｺﾞｼｯｸM-PRO" pitchFamily="50" charset="-128"/>
              </a:rPr>
              <a:t>NHK</a:t>
            </a:r>
            <a:r>
              <a:rPr lang="ja-JP" altLang="en-US" sz="1400" dirty="0">
                <a:ea typeface="HG丸ｺﾞｼｯｸM-PRO" pitchFamily="50" charset="-128"/>
              </a:rPr>
              <a:t>放送文化研究所による国民生活時間調査報告より　</a:t>
            </a: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0"/>
          <p:cNvSpPr txBox="1">
            <a:spLocks noChangeArrowheads="1"/>
          </p:cNvSpPr>
          <p:nvPr/>
        </p:nvSpPr>
        <p:spPr bwMode="auto">
          <a:xfrm>
            <a:off x="251520" y="2780928"/>
            <a:ext cx="8496944" cy="3046988"/>
          </a:xfrm>
          <a:prstGeom prst="rect">
            <a:avLst/>
          </a:prstGeom>
          <a:noFill/>
          <a:ln w="57150" cmpd="sng">
            <a:solidFill>
              <a:srgbClr val="99FF33"/>
            </a:solidFill>
            <a:miter lim="800000"/>
            <a:headEnd/>
            <a:tailEnd/>
          </a:ln>
          <a:effectLst/>
        </p:spPr>
        <p:txBody>
          <a:bodyPr vert="horz" wrap="square">
            <a:spAutoFit/>
          </a:bodyPr>
          <a:lstStyle/>
          <a:p>
            <a:pPr algn="ctr">
              <a:spcBef>
                <a:spcPct val="50000"/>
              </a:spcBef>
            </a:pPr>
            <a:r>
              <a:rPr lang="ja-JP" altLang="en-US" sz="4800" dirty="0" smtClean="0">
                <a:ea typeface="HG丸ｺﾞｼｯｸM-PRO" pitchFamily="50" charset="-128"/>
              </a:rPr>
              <a:t>見る番組や時間が同じだと，</a:t>
            </a:r>
            <a:endParaRPr lang="en-US" altLang="ja-JP" sz="4800" dirty="0" smtClean="0">
              <a:ea typeface="HG丸ｺﾞｼｯｸM-PRO" pitchFamily="50" charset="-128"/>
            </a:endParaRPr>
          </a:p>
          <a:p>
            <a:pPr algn="ctr">
              <a:spcBef>
                <a:spcPct val="50000"/>
              </a:spcBef>
            </a:pPr>
            <a:r>
              <a:rPr lang="ja-JP" altLang="en-US" sz="4800" dirty="0" smtClean="0">
                <a:ea typeface="HG丸ｺﾞｼｯｸM-PRO" pitchFamily="50" charset="-128"/>
              </a:rPr>
              <a:t>次の日，</a:t>
            </a:r>
            <a:endParaRPr lang="en-US" altLang="ja-JP" sz="4800" dirty="0" smtClean="0">
              <a:ea typeface="HG丸ｺﾞｼｯｸM-PRO" pitchFamily="50" charset="-128"/>
            </a:endParaRPr>
          </a:p>
          <a:p>
            <a:pPr algn="ctr">
              <a:spcBef>
                <a:spcPct val="50000"/>
              </a:spcBef>
            </a:pPr>
            <a:r>
              <a:rPr lang="ja-JP" altLang="en-US" sz="4800" dirty="0" smtClean="0">
                <a:ea typeface="HG丸ｺﾞｼｯｸM-PRO" pitchFamily="50" charset="-128"/>
              </a:rPr>
              <a:t>学校でどんな話ができますか。</a:t>
            </a:r>
            <a:endParaRPr lang="en-US" altLang="ja-JP" sz="4800" dirty="0" smtClean="0">
              <a:ea typeface="HG丸ｺﾞｼｯｸM-PRO" pitchFamily="50" charset="-128"/>
            </a:endParaRPr>
          </a:p>
        </p:txBody>
      </p:sp>
      <p:sp>
        <p:nvSpPr>
          <p:cNvPr id="4" name="Text Box 250"/>
          <p:cNvSpPr txBox="1">
            <a:spLocks noChangeArrowheads="1"/>
          </p:cNvSpPr>
          <p:nvPr/>
        </p:nvSpPr>
        <p:spPr bwMode="auto">
          <a:xfrm>
            <a:off x="251520" y="620688"/>
            <a:ext cx="8640960" cy="1415516"/>
          </a:xfrm>
          <a:prstGeom prst="rect">
            <a:avLst/>
          </a:prstGeom>
          <a:noFill/>
          <a:ln w="9525">
            <a:solidFill>
              <a:srgbClr val="FF0000"/>
            </a:solidFill>
            <a:miter lim="800000"/>
            <a:headEnd/>
            <a:tailEnd/>
          </a:ln>
          <a:effectLst/>
        </p:spPr>
        <p:txBody>
          <a:bodyPr wrap="square">
            <a:spAutoFit/>
          </a:bodyPr>
          <a:lstStyle/>
          <a:p>
            <a:pPr>
              <a:spcBef>
                <a:spcPct val="50000"/>
              </a:spcBef>
            </a:pPr>
            <a:r>
              <a:rPr lang="ja-JP" altLang="en-US" sz="4000" dirty="0" smtClean="0">
                <a:ea typeface="HG丸ｺﾞｼｯｸM-PRO" pitchFamily="50" charset="-128"/>
              </a:rPr>
              <a:t>番組は，見る人にあわせて</a:t>
            </a:r>
            <a:endParaRPr lang="en-US" altLang="ja-JP" sz="4000" dirty="0" smtClean="0">
              <a:ea typeface="HG丸ｺﾞｼｯｸM-PRO" pitchFamily="50" charset="-128"/>
            </a:endParaRPr>
          </a:p>
          <a:p>
            <a:pPr>
              <a:lnSpc>
                <a:spcPts val="3000"/>
              </a:lnSpc>
              <a:spcBef>
                <a:spcPct val="50000"/>
              </a:spcBef>
            </a:pPr>
            <a:r>
              <a:rPr lang="ja-JP" altLang="en-US" sz="4000" dirty="0" smtClean="0">
                <a:ea typeface="HG丸ｺﾞｼｯｸM-PRO" pitchFamily="50" charset="-128"/>
              </a:rPr>
              <a:t>　　　　　　　　　　作られている。</a:t>
            </a:r>
            <a:endParaRPr lang="ja-JP" altLang="en-US" sz="4000" dirty="0">
              <a:ea typeface="HG丸ｺﾞｼｯｸM-PRO" pitchFamily="50" charset="-128"/>
            </a:endParaRPr>
          </a:p>
        </p:txBody>
      </p:sp>
      <p:sp>
        <p:nvSpPr>
          <p:cNvPr id="7" name="下矢印 6"/>
          <p:cNvSpPr/>
          <p:nvPr/>
        </p:nvSpPr>
        <p:spPr>
          <a:xfrm>
            <a:off x="3851920" y="2060848"/>
            <a:ext cx="1152128"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23528" y="1340768"/>
            <a:ext cx="8568952" cy="1754326"/>
          </a:xfrm>
          <a:prstGeom prst="rect">
            <a:avLst/>
          </a:prstGeom>
          <a:noFill/>
          <a:ln>
            <a:solidFill>
              <a:schemeClr val="tx1"/>
            </a:solidFill>
          </a:ln>
        </p:spPr>
        <p:txBody>
          <a:bodyPr wrap="square" rtlCol="0">
            <a:spAutoFit/>
          </a:bodyPr>
          <a:lstStyle/>
          <a:p>
            <a:r>
              <a:rPr kumimoji="1" lang="ja-JP" altLang="en-US" sz="3600" dirty="0" smtClean="0">
                <a:ea typeface="HG丸ｺﾞｼｯｸM-PRO" pitchFamily="50" charset="-128"/>
              </a:rPr>
              <a:t>テレビ番組を作る人は，見てくれる人（ターゲット）を決めて放送していると予想される。</a:t>
            </a:r>
            <a:endParaRPr kumimoji="1" lang="ja-JP" altLang="en-US" sz="3600" dirty="0">
              <a:ea typeface="HG丸ｺﾞｼｯｸM-PRO" pitchFamily="50" charset="-128"/>
            </a:endParaRPr>
          </a:p>
        </p:txBody>
      </p:sp>
      <p:sp>
        <p:nvSpPr>
          <p:cNvPr id="7" name="下矢印 6"/>
          <p:cNvSpPr/>
          <p:nvPr/>
        </p:nvSpPr>
        <p:spPr>
          <a:xfrm>
            <a:off x="4427984" y="2996952"/>
            <a:ext cx="576064" cy="576064"/>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322933" y="5103674"/>
            <a:ext cx="8498134" cy="1200329"/>
          </a:xfrm>
          <a:prstGeom prst="rect">
            <a:avLst/>
          </a:prstGeom>
          <a:noFill/>
          <a:ln>
            <a:noFill/>
          </a:ln>
        </p:spPr>
        <p:txBody>
          <a:bodyPr wrap="square" rtlCol="0">
            <a:spAutoFit/>
          </a:bodyPr>
          <a:lstStyle/>
          <a:p>
            <a:r>
              <a:rPr kumimoji="1" lang="ja-JP" altLang="en-US" sz="3600" dirty="0" smtClean="0">
                <a:ea typeface="HG丸ｺﾞｼｯｸM-PRO" pitchFamily="50" charset="-128"/>
              </a:rPr>
              <a:t>■学校や職場などで</a:t>
            </a:r>
            <a:r>
              <a:rPr kumimoji="1" lang="ja-JP" altLang="en-US" sz="3600" dirty="0" smtClean="0">
                <a:solidFill>
                  <a:srgbClr val="FF0000"/>
                </a:solidFill>
                <a:ea typeface="HG丸ｺﾞｼｯｸM-PRO" pitchFamily="50" charset="-128"/>
              </a:rPr>
              <a:t>同年代</a:t>
            </a:r>
            <a:r>
              <a:rPr kumimoji="1" lang="ja-JP" altLang="en-US" sz="3600" dirty="0" smtClean="0">
                <a:solidFill>
                  <a:srgbClr val="FF0000"/>
                </a:solidFill>
                <a:ea typeface="HG丸ｺﾞｼｯｸM-PRO" pitchFamily="50" charset="-128"/>
              </a:rPr>
              <a:t>の人</a:t>
            </a:r>
            <a:r>
              <a:rPr kumimoji="1" lang="ja-JP" altLang="en-US" sz="3600" dirty="0" smtClean="0">
                <a:ea typeface="HG丸ｺﾞｼｯｸM-PRO" pitchFamily="50" charset="-128"/>
              </a:rPr>
              <a:t>と，</a:t>
            </a:r>
            <a:r>
              <a:rPr kumimoji="1" lang="ja-JP" altLang="en-US" sz="3600" dirty="0" smtClean="0">
                <a:solidFill>
                  <a:srgbClr val="FF0000"/>
                </a:solidFill>
                <a:ea typeface="HG丸ｺﾞｼｯｸM-PRO" pitchFamily="50" charset="-128"/>
              </a:rPr>
              <a:t>同じ</a:t>
            </a:r>
            <a:endParaRPr kumimoji="1" lang="en-US" altLang="ja-JP" sz="3600" dirty="0" smtClean="0">
              <a:solidFill>
                <a:srgbClr val="FF0000"/>
              </a:solidFill>
              <a:ea typeface="HG丸ｺﾞｼｯｸM-PRO" pitchFamily="50" charset="-128"/>
            </a:endParaRPr>
          </a:p>
          <a:p>
            <a:r>
              <a:rPr lang="ja-JP" altLang="en-US" sz="3600" dirty="0" smtClean="0">
                <a:solidFill>
                  <a:srgbClr val="FF0000"/>
                </a:solidFill>
                <a:ea typeface="HG丸ｺﾞｼｯｸM-PRO" pitchFamily="50" charset="-128"/>
              </a:rPr>
              <a:t>　</a:t>
            </a:r>
            <a:r>
              <a:rPr kumimoji="1" lang="ja-JP" altLang="en-US" sz="3600" dirty="0" err="1" smtClean="0">
                <a:solidFill>
                  <a:srgbClr val="FF0000"/>
                </a:solidFill>
                <a:ea typeface="HG丸ｺﾞｼｯｸM-PRO" pitchFamily="50" charset="-128"/>
              </a:rPr>
              <a:t>ような</a:t>
            </a:r>
            <a:r>
              <a:rPr kumimoji="1" lang="ja-JP" altLang="en-US" sz="3600" dirty="0" smtClean="0">
                <a:solidFill>
                  <a:srgbClr val="FF0000"/>
                </a:solidFill>
                <a:ea typeface="HG丸ｺﾞｼｯｸM-PRO" pitchFamily="50" charset="-128"/>
              </a:rPr>
              <a:t>話</a:t>
            </a:r>
            <a:r>
              <a:rPr kumimoji="1" lang="ja-JP" altLang="en-US" sz="3600" dirty="0" smtClean="0">
                <a:ea typeface="HG丸ｺﾞｼｯｸM-PRO" pitchFamily="50" charset="-128"/>
              </a:rPr>
              <a:t>が</a:t>
            </a:r>
            <a:r>
              <a:rPr kumimoji="1" lang="ja-JP" altLang="en-US" sz="3600" dirty="0" smtClean="0">
                <a:ea typeface="HG丸ｺﾞｼｯｸM-PRO" pitchFamily="50" charset="-128"/>
              </a:rPr>
              <a:t>しやすい。</a:t>
            </a:r>
            <a:endParaRPr kumimoji="1" lang="ja-JP" altLang="en-US" sz="3600" dirty="0">
              <a:ea typeface="HG丸ｺﾞｼｯｸM-PRO" pitchFamily="50" charset="-128"/>
            </a:endParaRPr>
          </a:p>
        </p:txBody>
      </p:sp>
      <p:sp>
        <p:nvSpPr>
          <p:cNvPr id="10" name="テキスト ボックス 9"/>
          <p:cNvSpPr txBox="1"/>
          <p:nvPr/>
        </p:nvSpPr>
        <p:spPr>
          <a:xfrm>
            <a:off x="251520" y="3663514"/>
            <a:ext cx="8569547" cy="1200329"/>
          </a:xfrm>
          <a:prstGeom prst="rect">
            <a:avLst/>
          </a:prstGeom>
          <a:noFill/>
          <a:ln>
            <a:noFill/>
          </a:ln>
        </p:spPr>
        <p:txBody>
          <a:bodyPr wrap="square" rtlCol="0">
            <a:spAutoFit/>
          </a:bodyPr>
          <a:lstStyle/>
          <a:p>
            <a:r>
              <a:rPr kumimoji="1" lang="ja-JP" altLang="en-US" sz="3600" dirty="0" smtClean="0">
                <a:ea typeface="HG丸ｺﾞｼｯｸM-PRO" pitchFamily="50" charset="-128"/>
              </a:rPr>
              <a:t>■</a:t>
            </a:r>
            <a:r>
              <a:rPr kumimoji="1" lang="ja-JP" altLang="en-US" sz="3600" dirty="0" smtClean="0">
                <a:solidFill>
                  <a:srgbClr val="FF0000"/>
                </a:solidFill>
                <a:ea typeface="HG丸ｺﾞｼｯｸM-PRO" pitchFamily="50" charset="-128"/>
              </a:rPr>
              <a:t>見たい時間</a:t>
            </a:r>
            <a:r>
              <a:rPr kumimoji="1" lang="ja-JP" altLang="en-US" sz="3600" dirty="0" smtClean="0">
                <a:ea typeface="HG丸ｺﾞｼｯｸM-PRO" pitchFamily="50" charset="-128"/>
              </a:rPr>
              <a:t>に，</a:t>
            </a:r>
            <a:r>
              <a:rPr kumimoji="1" lang="ja-JP" altLang="en-US" sz="3600" dirty="0" smtClean="0">
                <a:solidFill>
                  <a:srgbClr val="FF0000"/>
                </a:solidFill>
                <a:ea typeface="HG丸ｺﾞｼｯｸM-PRO" pitchFamily="50" charset="-128"/>
              </a:rPr>
              <a:t>見たい番組</a:t>
            </a:r>
            <a:r>
              <a:rPr kumimoji="1" lang="ja-JP" altLang="en-US" sz="3600" dirty="0" smtClean="0">
                <a:ea typeface="HG丸ｺﾞｼｯｸM-PRO" pitchFamily="50" charset="-128"/>
              </a:rPr>
              <a:t>が放送され</a:t>
            </a:r>
            <a:endParaRPr kumimoji="1" lang="en-US" altLang="ja-JP" sz="3600" dirty="0" smtClean="0">
              <a:ea typeface="HG丸ｺﾞｼｯｸM-PRO" pitchFamily="50" charset="-128"/>
            </a:endParaRPr>
          </a:p>
          <a:p>
            <a:r>
              <a:rPr lang="ja-JP" altLang="en-US" sz="3600" dirty="0" smtClean="0">
                <a:ea typeface="HG丸ｺﾞｼｯｸM-PRO" pitchFamily="50" charset="-128"/>
              </a:rPr>
              <a:t>　</a:t>
            </a:r>
            <a:r>
              <a:rPr kumimoji="1" lang="ja-JP" altLang="en-US" sz="3600" dirty="0" smtClean="0">
                <a:ea typeface="HG丸ｺﾞｼｯｸM-PRO" pitchFamily="50" charset="-128"/>
              </a:rPr>
              <a:t>ている。</a:t>
            </a:r>
            <a:endParaRPr kumimoji="1" lang="ja-JP" altLang="en-US" sz="3600" dirty="0">
              <a:ea typeface="HG丸ｺﾞｼｯｸM-PRO" pitchFamily="50" charset="-128"/>
            </a:endParaRPr>
          </a:p>
        </p:txBody>
      </p:sp>
      <p:sp>
        <p:nvSpPr>
          <p:cNvPr id="11" name="正方形/長方形 10"/>
          <p:cNvSpPr/>
          <p:nvPr/>
        </p:nvSpPr>
        <p:spPr>
          <a:xfrm>
            <a:off x="144015" y="3573016"/>
            <a:ext cx="8892481" cy="2880320"/>
          </a:xfrm>
          <a:prstGeom prst="rect">
            <a:avLst/>
          </a:prstGeom>
          <a:noFill/>
          <a:ln w="76200" cmpd="dbl">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コネクタ 12"/>
          <p:cNvCxnSpPr/>
          <p:nvPr/>
        </p:nvCxnSpPr>
        <p:spPr>
          <a:xfrm>
            <a:off x="822824" y="4239578"/>
            <a:ext cx="22138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4067944" y="4221088"/>
            <a:ext cx="2285213"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323528" y="476672"/>
            <a:ext cx="2232248" cy="646331"/>
          </a:xfrm>
          <a:prstGeom prst="rect">
            <a:avLst/>
          </a:prstGeom>
          <a:solidFill>
            <a:srgbClr val="FF0000"/>
          </a:solidFill>
          <a:ln>
            <a:solidFill>
              <a:schemeClr val="tx1"/>
            </a:solidFill>
          </a:ln>
        </p:spPr>
        <p:txBody>
          <a:bodyPr wrap="square" rtlCol="0">
            <a:spAutoFit/>
          </a:bodyPr>
          <a:lstStyle/>
          <a:p>
            <a:pPr algn="ctr"/>
            <a:r>
              <a:rPr kumimoji="1" lang="ja-JP" altLang="en-US" sz="3600" b="1" dirty="0" smtClean="0">
                <a:solidFill>
                  <a:schemeClr val="bg1"/>
                </a:solidFill>
                <a:ea typeface="HG丸ｺﾞｼｯｸM-PRO" pitchFamily="50" charset="-128"/>
              </a:rPr>
              <a:t>まとめ</a:t>
            </a:r>
            <a:endParaRPr kumimoji="1" lang="ja-JP" altLang="en-US" sz="3600" b="1" dirty="0">
              <a:solidFill>
                <a:schemeClr val="bg1"/>
              </a:solidFill>
              <a:ea typeface="HG丸ｺﾞｼｯｸM-PRO" pitchFamily="50" charset="-128"/>
            </a:endParaRPr>
          </a:p>
        </p:txBody>
      </p:sp>
      <p:cxnSp>
        <p:nvCxnSpPr>
          <p:cNvPr id="18" name="直線コネクタ 17"/>
          <p:cNvCxnSpPr/>
          <p:nvPr/>
        </p:nvCxnSpPr>
        <p:spPr>
          <a:xfrm>
            <a:off x="4572000" y="5733256"/>
            <a:ext cx="23400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7776616" y="5733256"/>
            <a:ext cx="9360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899592" y="6237312"/>
            <a:ext cx="18360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9"/>
          <p:cNvSpPr txBox="1">
            <a:spLocks noChangeArrowheads="1"/>
          </p:cNvSpPr>
          <p:nvPr/>
        </p:nvSpPr>
        <p:spPr bwMode="auto">
          <a:xfrm>
            <a:off x="251520" y="1412776"/>
            <a:ext cx="8640960" cy="3139321"/>
          </a:xfrm>
          <a:prstGeom prst="rect">
            <a:avLst/>
          </a:prstGeom>
          <a:noFill/>
          <a:ln w="76200" cap="rnd" cmpd="thickThin">
            <a:solidFill>
              <a:srgbClr val="99FF33"/>
            </a:solidFill>
            <a:prstDash val="solid"/>
            <a:miter lim="800000"/>
            <a:headEnd/>
            <a:tailEnd/>
          </a:ln>
          <a:effectLst/>
        </p:spPr>
        <p:txBody>
          <a:bodyPr wrap="square">
            <a:spAutoFit/>
          </a:bodyPr>
          <a:lstStyle/>
          <a:p>
            <a:pPr>
              <a:spcBef>
                <a:spcPct val="50000"/>
              </a:spcBef>
            </a:pPr>
            <a:r>
              <a:rPr lang="ja-JP" altLang="en-US" sz="6600" dirty="0" smtClean="0">
                <a:ea typeface="HG丸ｺﾞｼｯｸM-PRO" pitchFamily="50" charset="-128"/>
              </a:rPr>
              <a:t>テレビ番組欄を調べて，番組を作る人工夫を考えよう。</a:t>
            </a:r>
            <a:endParaRPr lang="ja-JP" altLang="en-US" sz="6600" dirty="0">
              <a:ea typeface="HG丸ｺﾞｼｯｸM-PRO" pitchFamily="50"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9"/>
          <p:cNvSpPr txBox="1">
            <a:spLocks noChangeArrowheads="1"/>
          </p:cNvSpPr>
          <p:nvPr/>
        </p:nvSpPr>
        <p:spPr bwMode="auto">
          <a:xfrm>
            <a:off x="323528" y="332656"/>
            <a:ext cx="8424936" cy="923330"/>
          </a:xfrm>
          <a:prstGeom prst="rect">
            <a:avLst/>
          </a:prstGeom>
          <a:noFill/>
          <a:ln w="76200" cap="rnd" cmpd="sng">
            <a:solidFill>
              <a:srgbClr val="99FF33"/>
            </a:solidFill>
            <a:prstDash val="solid"/>
            <a:miter lim="800000"/>
            <a:headEnd/>
            <a:tailEnd/>
          </a:ln>
          <a:effectLst/>
        </p:spPr>
        <p:txBody>
          <a:bodyPr wrap="square">
            <a:spAutoFit/>
          </a:bodyPr>
          <a:lstStyle/>
          <a:p>
            <a:pPr algn="ctr">
              <a:spcBef>
                <a:spcPct val="50000"/>
              </a:spcBef>
            </a:pPr>
            <a:r>
              <a:rPr lang="ja-JP" altLang="en-US" sz="5400" dirty="0" smtClean="0">
                <a:ea typeface="HG丸ｺﾞｼｯｸM-PRO" pitchFamily="50" charset="-128"/>
              </a:rPr>
              <a:t>テレビ番組表の見方</a:t>
            </a:r>
            <a:endParaRPr lang="ja-JP" altLang="en-US" sz="5400" dirty="0">
              <a:ea typeface="HG丸ｺﾞｼｯｸM-PRO" pitchFamily="50" charset="-128"/>
            </a:endParaRPr>
          </a:p>
        </p:txBody>
      </p:sp>
      <p:pic>
        <p:nvPicPr>
          <p:cNvPr id="1044" name="Picture 20" descr="C:\Documents and Settings\Administrator\デスクトップ\2.jpg"/>
          <p:cNvPicPr>
            <a:picLocks noChangeAspect="1" noChangeArrowheads="1"/>
          </p:cNvPicPr>
          <p:nvPr/>
        </p:nvPicPr>
        <p:blipFill>
          <a:blip r:embed="rId3" cstate="print"/>
          <a:srcRect/>
          <a:stretch>
            <a:fillRect/>
          </a:stretch>
        </p:blipFill>
        <p:spPr bwMode="auto">
          <a:xfrm>
            <a:off x="186340" y="1700808"/>
            <a:ext cx="8957660" cy="470175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18" name="Text Box 30"/>
          <p:cNvSpPr txBox="1">
            <a:spLocks noChangeArrowheads="1"/>
          </p:cNvSpPr>
          <p:nvPr/>
        </p:nvSpPr>
        <p:spPr bwMode="auto">
          <a:xfrm>
            <a:off x="323528" y="1124744"/>
            <a:ext cx="8496944" cy="3323987"/>
          </a:xfrm>
          <a:prstGeom prst="rect">
            <a:avLst/>
          </a:prstGeom>
          <a:noFill/>
          <a:ln w="76200" cmpd="sng">
            <a:solidFill>
              <a:srgbClr val="99FF33"/>
            </a:solidFill>
            <a:miter lim="800000"/>
            <a:headEnd/>
            <a:tailEnd/>
          </a:ln>
          <a:effectLst/>
        </p:spPr>
        <p:txBody>
          <a:bodyPr vert="horz" wrap="square">
            <a:spAutoFit/>
          </a:bodyPr>
          <a:lstStyle/>
          <a:p>
            <a:pPr>
              <a:spcBef>
                <a:spcPct val="50000"/>
              </a:spcBef>
            </a:pPr>
            <a:r>
              <a:rPr lang="ja-JP" altLang="en-US" sz="6000" dirty="0" smtClean="0">
                <a:ea typeface="HG丸ｺﾞｼｯｸM-PRO" pitchFamily="50" charset="-128"/>
              </a:rPr>
              <a:t>ジャパンテレビ</a:t>
            </a:r>
            <a:endParaRPr lang="en-US" altLang="ja-JP" sz="6000" dirty="0" smtClean="0">
              <a:ea typeface="HG丸ｺﾞｼｯｸM-PRO" pitchFamily="50" charset="-128"/>
            </a:endParaRPr>
          </a:p>
          <a:p>
            <a:pPr>
              <a:spcBef>
                <a:spcPct val="50000"/>
              </a:spcBef>
            </a:pPr>
            <a:r>
              <a:rPr lang="ja-JP" altLang="en-US" sz="6000" dirty="0" smtClean="0">
                <a:ea typeface="HG丸ｺﾞｼｯｸM-PRO" pitchFamily="50" charset="-128"/>
              </a:rPr>
              <a:t>夜９時放送のドラマを赤枠で囲みましょう。</a:t>
            </a:r>
            <a:endParaRPr lang="ja-JP" altLang="en-US" sz="6000" dirty="0">
              <a:ea typeface="HG丸ｺﾞｼｯｸM-PRO" pitchFamily="50" charset="-128"/>
            </a:endParaRP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18" name="Text Box 30"/>
          <p:cNvSpPr txBox="1">
            <a:spLocks noChangeArrowheads="1"/>
          </p:cNvSpPr>
          <p:nvPr/>
        </p:nvSpPr>
        <p:spPr bwMode="auto">
          <a:xfrm>
            <a:off x="323528" y="476672"/>
            <a:ext cx="8496944" cy="3221395"/>
          </a:xfrm>
          <a:prstGeom prst="rect">
            <a:avLst/>
          </a:prstGeom>
          <a:solidFill>
            <a:schemeClr val="bg1"/>
          </a:solidFill>
          <a:ln w="76200" cmpd="sng">
            <a:solidFill>
              <a:srgbClr val="99FF33"/>
            </a:solidFill>
            <a:miter lim="800000"/>
            <a:headEnd/>
            <a:tailEnd/>
          </a:ln>
          <a:effectLst/>
        </p:spPr>
        <p:txBody>
          <a:bodyPr vert="horz" wrap="square">
            <a:spAutoFit/>
          </a:bodyPr>
          <a:lstStyle/>
          <a:p>
            <a:pPr>
              <a:spcBef>
                <a:spcPct val="50000"/>
              </a:spcBef>
            </a:pPr>
            <a:r>
              <a:rPr lang="ja-JP" altLang="en-US" sz="6000" dirty="0" smtClean="0">
                <a:ea typeface="HG丸ｺﾞｼｯｸM-PRO" pitchFamily="50" charset="-128"/>
              </a:rPr>
              <a:t>テレビ番組欄にある</a:t>
            </a:r>
            <a:endParaRPr lang="en-US" altLang="ja-JP" sz="6000" dirty="0" smtClean="0">
              <a:ea typeface="HG丸ｺﾞｼｯｸM-PRO" pitchFamily="50" charset="-128"/>
            </a:endParaRPr>
          </a:p>
          <a:p>
            <a:pPr>
              <a:lnSpc>
                <a:spcPts val="5000"/>
              </a:lnSpc>
              <a:spcBef>
                <a:spcPct val="50000"/>
              </a:spcBef>
            </a:pPr>
            <a:r>
              <a:rPr lang="ja-JP" altLang="en-US" sz="6000" dirty="0" smtClean="0">
                <a:ea typeface="HG丸ｺﾞｼｯｸM-PRO" pitchFamily="50" charset="-128"/>
              </a:rPr>
              <a:t>ドラマを，</a:t>
            </a:r>
            <a:endParaRPr lang="en-US" altLang="ja-JP" sz="6000" dirty="0" smtClean="0">
              <a:ea typeface="HG丸ｺﾞｼｯｸM-PRO" pitchFamily="50" charset="-128"/>
            </a:endParaRPr>
          </a:p>
          <a:p>
            <a:pPr>
              <a:lnSpc>
                <a:spcPts val="5000"/>
              </a:lnSpc>
              <a:spcBef>
                <a:spcPct val="50000"/>
              </a:spcBef>
            </a:pPr>
            <a:r>
              <a:rPr lang="ja-JP" altLang="en-US" sz="6000" dirty="0" smtClean="0">
                <a:ea typeface="HG丸ｺﾞｼｯｸM-PRO" pitchFamily="50" charset="-128"/>
              </a:rPr>
              <a:t>全て赤で囲みましょう。</a:t>
            </a:r>
            <a:endParaRPr lang="ja-JP" altLang="en-US" sz="6000" dirty="0">
              <a:ea typeface="HG丸ｺﾞｼｯｸM-PRO" pitchFamily="50" charset="-128"/>
            </a:endParaRPr>
          </a:p>
        </p:txBody>
      </p:sp>
      <p:pic>
        <p:nvPicPr>
          <p:cNvPr id="3076" name="Picture 4" descr="C:\Documents and Settings\Administrator\デスクトップ\ドラマ.jpg"/>
          <p:cNvPicPr>
            <a:picLocks noChangeAspect="1" noChangeArrowheads="1"/>
          </p:cNvPicPr>
          <p:nvPr/>
        </p:nvPicPr>
        <p:blipFill>
          <a:blip r:embed="rId4" cstate="print"/>
          <a:srcRect/>
          <a:stretch>
            <a:fillRect/>
          </a:stretch>
        </p:blipFill>
        <p:spPr bwMode="auto">
          <a:xfrm>
            <a:off x="971600" y="3789040"/>
            <a:ext cx="7839075" cy="4676775"/>
          </a:xfrm>
          <a:prstGeom prst="rect">
            <a:avLst/>
          </a:prstGeom>
          <a:noFill/>
        </p:spPr>
      </p:pic>
      <p:sp>
        <p:nvSpPr>
          <p:cNvPr id="6" name="正方形/長方形 5"/>
          <p:cNvSpPr/>
          <p:nvPr/>
        </p:nvSpPr>
        <p:spPr>
          <a:xfrm>
            <a:off x="4572000" y="3861048"/>
            <a:ext cx="3240360" cy="1584176"/>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18" name="Text Box 30"/>
          <p:cNvSpPr txBox="1">
            <a:spLocks noChangeArrowheads="1"/>
          </p:cNvSpPr>
          <p:nvPr/>
        </p:nvSpPr>
        <p:spPr bwMode="auto">
          <a:xfrm>
            <a:off x="179512" y="476672"/>
            <a:ext cx="8712968" cy="6017032"/>
          </a:xfrm>
          <a:prstGeom prst="rect">
            <a:avLst/>
          </a:prstGeom>
          <a:noFill/>
          <a:ln w="76200" cmpd="sng">
            <a:solidFill>
              <a:srgbClr val="99FF33"/>
            </a:solidFill>
            <a:miter lim="800000"/>
            <a:headEnd/>
            <a:tailEnd/>
          </a:ln>
          <a:effectLst/>
        </p:spPr>
        <p:txBody>
          <a:bodyPr vert="horz" wrap="square">
            <a:spAutoFit/>
          </a:bodyPr>
          <a:lstStyle/>
          <a:p>
            <a:pPr>
              <a:lnSpc>
                <a:spcPct val="150000"/>
              </a:lnSpc>
              <a:spcBef>
                <a:spcPct val="50000"/>
              </a:spcBef>
            </a:pPr>
            <a:r>
              <a:rPr lang="ja-JP" altLang="en-US" sz="6000" dirty="0" smtClean="0">
                <a:ea typeface="HG丸ｺﾞｼｯｸM-PRO" pitchFamily="50" charset="-128"/>
              </a:rPr>
              <a:t>ニュースや報道番組　　　　</a:t>
            </a:r>
            <a:endParaRPr lang="en-US" altLang="ja-JP" sz="6000" dirty="0" smtClean="0">
              <a:ea typeface="HG丸ｺﾞｼｯｸM-PRO" pitchFamily="50" charset="-128"/>
            </a:endParaRPr>
          </a:p>
          <a:p>
            <a:pPr>
              <a:lnSpc>
                <a:spcPct val="150000"/>
              </a:lnSpc>
              <a:spcBef>
                <a:spcPct val="50000"/>
              </a:spcBef>
            </a:pPr>
            <a:r>
              <a:rPr lang="ja-JP" altLang="en-US" sz="6000" dirty="0" smtClean="0">
                <a:ea typeface="HG丸ｺﾞｼｯｸM-PRO" pitchFamily="50" charset="-128"/>
              </a:rPr>
              <a:t>ワイドショーや実用番組</a:t>
            </a:r>
            <a:endParaRPr lang="en-US" altLang="ja-JP" sz="6000" dirty="0" smtClean="0">
              <a:ea typeface="HG丸ｺﾞｼｯｸM-PRO" pitchFamily="50" charset="-128"/>
            </a:endParaRPr>
          </a:p>
          <a:p>
            <a:pPr>
              <a:lnSpc>
                <a:spcPct val="150000"/>
              </a:lnSpc>
              <a:spcBef>
                <a:spcPct val="50000"/>
              </a:spcBef>
            </a:pPr>
            <a:r>
              <a:rPr lang="ja-JP" altLang="en-US" sz="6000" dirty="0" smtClean="0">
                <a:ea typeface="HG丸ｺﾞｼｯｸM-PRO" pitchFamily="50" charset="-128"/>
              </a:rPr>
              <a:t>バラエティ</a:t>
            </a:r>
            <a:endParaRPr lang="en-US" altLang="ja-JP" sz="6000" dirty="0" smtClean="0">
              <a:ea typeface="HG丸ｺﾞｼｯｸM-PRO" pitchFamily="50" charset="-128"/>
            </a:endParaRPr>
          </a:p>
          <a:p>
            <a:pPr>
              <a:lnSpc>
                <a:spcPts val="3000"/>
              </a:lnSpc>
              <a:spcBef>
                <a:spcPct val="50000"/>
              </a:spcBef>
            </a:pPr>
            <a:r>
              <a:rPr lang="ja-JP" altLang="en-US" sz="6000" dirty="0" smtClean="0">
                <a:ea typeface="HG丸ｺﾞｼｯｸM-PRO" pitchFamily="50" charset="-128"/>
              </a:rPr>
              <a:t>　　</a:t>
            </a:r>
            <a:endParaRPr lang="en-US" altLang="ja-JP" sz="6000" dirty="0" smtClean="0">
              <a:ea typeface="HG丸ｺﾞｼｯｸM-PRO" pitchFamily="50" charset="-128"/>
            </a:endParaRPr>
          </a:p>
        </p:txBody>
      </p:sp>
      <p:sp>
        <p:nvSpPr>
          <p:cNvPr id="3" name="Text Box 19"/>
          <p:cNvSpPr txBox="1">
            <a:spLocks noChangeArrowheads="1"/>
          </p:cNvSpPr>
          <p:nvPr/>
        </p:nvSpPr>
        <p:spPr bwMode="auto">
          <a:xfrm>
            <a:off x="5292080" y="1772816"/>
            <a:ext cx="2736304" cy="646331"/>
          </a:xfrm>
          <a:prstGeom prst="rect">
            <a:avLst/>
          </a:prstGeom>
          <a:noFill/>
          <a:ln w="76200" cap="rnd" cmpd="sng">
            <a:solidFill>
              <a:srgbClr val="0070C0"/>
            </a:solidFill>
            <a:prstDash val="solid"/>
            <a:miter lim="800000"/>
            <a:headEnd/>
            <a:tailEnd/>
          </a:ln>
          <a:effectLst/>
        </p:spPr>
        <p:txBody>
          <a:bodyPr wrap="square">
            <a:spAutoFit/>
          </a:bodyPr>
          <a:lstStyle/>
          <a:p>
            <a:pPr algn="ctr">
              <a:spcBef>
                <a:spcPct val="50000"/>
              </a:spcBef>
            </a:pPr>
            <a:r>
              <a:rPr lang="ja-JP" altLang="en-US" sz="3600" dirty="0" smtClean="0">
                <a:ea typeface="HG丸ｺﾞｼｯｸM-PRO" pitchFamily="50" charset="-128"/>
              </a:rPr>
              <a:t>青でかこむ</a:t>
            </a:r>
            <a:endParaRPr lang="ja-JP" altLang="en-US" sz="3600" dirty="0">
              <a:ea typeface="HG丸ｺﾞｼｯｸM-PRO" pitchFamily="50" charset="-128"/>
            </a:endParaRPr>
          </a:p>
        </p:txBody>
      </p:sp>
      <p:sp>
        <p:nvSpPr>
          <p:cNvPr id="4" name="Text Box 19"/>
          <p:cNvSpPr txBox="1">
            <a:spLocks noChangeArrowheads="1"/>
          </p:cNvSpPr>
          <p:nvPr/>
        </p:nvSpPr>
        <p:spPr bwMode="auto">
          <a:xfrm>
            <a:off x="5292080" y="3573016"/>
            <a:ext cx="2736304" cy="646331"/>
          </a:xfrm>
          <a:prstGeom prst="rect">
            <a:avLst/>
          </a:prstGeom>
          <a:noFill/>
          <a:ln w="76200" cap="rnd" cmpd="sng">
            <a:solidFill>
              <a:srgbClr val="00B050"/>
            </a:solidFill>
            <a:prstDash val="solid"/>
            <a:miter lim="800000"/>
            <a:headEnd/>
            <a:tailEnd/>
          </a:ln>
          <a:effectLst/>
        </p:spPr>
        <p:txBody>
          <a:bodyPr wrap="square">
            <a:spAutoFit/>
          </a:bodyPr>
          <a:lstStyle/>
          <a:p>
            <a:pPr algn="ctr">
              <a:spcBef>
                <a:spcPct val="50000"/>
              </a:spcBef>
            </a:pPr>
            <a:r>
              <a:rPr lang="ja-JP" altLang="en-US" sz="3600" dirty="0" smtClean="0">
                <a:ea typeface="HG丸ｺﾞｼｯｸM-PRO" pitchFamily="50" charset="-128"/>
              </a:rPr>
              <a:t>緑でかこむ</a:t>
            </a:r>
            <a:endParaRPr lang="ja-JP" altLang="en-US" sz="3600" dirty="0">
              <a:ea typeface="HG丸ｺﾞｼｯｸM-PRO" pitchFamily="50" charset="-128"/>
            </a:endParaRPr>
          </a:p>
        </p:txBody>
      </p:sp>
      <p:sp>
        <p:nvSpPr>
          <p:cNvPr id="5" name="Text Box 19"/>
          <p:cNvSpPr txBox="1">
            <a:spLocks noChangeArrowheads="1"/>
          </p:cNvSpPr>
          <p:nvPr/>
        </p:nvSpPr>
        <p:spPr bwMode="auto">
          <a:xfrm>
            <a:off x="5292080" y="4725144"/>
            <a:ext cx="2736304" cy="1200329"/>
          </a:xfrm>
          <a:prstGeom prst="rect">
            <a:avLst/>
          </a:prstGeom>
          <a:noFill/>
          <a:ln w="76200" cap="rnd" cmpd="sng">
            <a:solidFill>
              <a:srgbClr val="FFC000"/>
            </a:solidFill>
            <a:prstDash val="solid"/>
            <a:miter lim="800000"/>
            <a:headEnd/>
            <a:tailEnd/>
          </a:ln>
          <a:effectLst/>
        </p:spPr>
        <p:txBody>
          <a:bodyPr wrap="square">
            <a:spAutoFit/>
          </a:bodyPr>
          <a:lstStyle/>
          <a:p>
            <a:pPr algn="ctr">
              <a:spcBef>
                <a:spcPct val="50000"/>
              </a:spcBef>
            </a:pPr>
            <a:r>
              <a:rPr lang="ja-JP" altLang="en-US" sz="3600" dirty="0" smtClean="0">
                <a:ea typeface="HG丸ｺﾞｼｯｸM-PRO" pitchFamily="50" charset="-128"/>
              </a:rPr>
              <a:t>オレンジでかこむ</a:t>
            </a:r>
            <a:endParaRPr lang="ja-JP" altLang="en-US" sz="3600" dirty="0">
              <a:ea typeface="HG丸ｺﾞｼｯｸM-PRO" pitchFamily="50" charset="-128"/>
            </a:endParaRP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 name="グループ化 82"/>
          <p:cNvGrpSpPr/>
          <p:nvPr/>
        </p:nvGrpSpPr>
        <p:grpSpPr>
          <a:xfrm>
            <a:off x="1907704" y="-124349"/>
            <a:ext cx="4752528" cy="6731105"/>
            <a:chOff x="1907704" y="-124349"/>
            <a:chExt cx="4752528" cy="6731105"/>
          </a:xfrm>
        </p:grpSpPr>
        <p:pic>
          <p:nvPicPr>
            <p:cNvPr id="4099" name="Picture 3" descr="C:\Documents and Settings\Administrator\デスクトップ\Resized\TV.jpg"/>
            <p:cNvPicPr>
              <a:picLocks noChangeAspect="1" noChangeArrowheads="1"/>
            </p:cNvPicPr>
            <p:nvPr/>
          </p:nvPicPr>
          <p:blipFill>
            <a:blip r:embed="rId4" cstate="print"/>
            <a:srcRect/>
            <a:stretch>
              <a:fillRect/>
            </a:stretch>
          </p:blipFill>
          <p:spPr bwMode="auto">
            <a:xfrm>
              <a:off x="1907704" y="-124349"/>
              <a:ext cx="4752528" cy="6731105"/>
            </a:xfrm>
            <a:prstGeom prst="rect">
              <a:avLst/>
            </a:prstGeom>
            <a:noFill/>
          </p:spPr>
        </p:pic>
        <p:sp>
          <p:nvSpPr>
            <p:cNvPr id="5" name="正方形/長方形 4"/>
            <p:cNvSpPr/>
            <p:nvPr/>
          </p:nvSpPr>
          <p:spPr>
            <a:xfrm>
              <a:off x="4716016" y="2348880"/>
              <a:ext cx="864096" cy="432048"/>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4716016" y="4509120"/>
              <a:ext cx="864096" cy="648072"/>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851920" y="2348880"/>
              <a:ext cx="864096" cy="648072"/>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3851920" y="1556792"/>
              <a:ext cx="864096" cy="288032"/>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3851920" y="5445224"/>
              <a:ext cx="864096" cy="216024"/>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987824" y="2132856"/>
              <a:ext cx="864096" cy="72008"/>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2987824" y="908720"/>
              <a:ext cx="864096" cy="144016"/>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2987824" y="2636912"/>
              <a:ext cx="360040"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13"/>
            <p:cNvSpPr/>
            <p:nvPr/>
          </p:nvSpPr>
          <p:spPr>
            <a:xfrm>
              <a:off x="2987824" y="2852936"/>
              <a:ext cx="360040"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正方形/長方形 14"/>
            <p:cNvSpPr/>
            <p:nvPr/>
          </p:nvSpPr>
          <p:spPr>
            <a:xfrm>
              <a:off x="2987824" y="3356992"/>
              <a:ext cx="288032"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p:cNvSpPr/>
            <p:nvPr/>
          </p:nvSpPr>
          <p:spPr>
            <a:xfrm>
              <a:off x="2987824" y="3645024"/>
              <a:ext cx="864096" cy="288032"/>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正方形/長方形 16"/>
            <p:cNvSpPr/>
            <p:nvPr/>
          </p:nvSpPr>
          <p:spPr>
            <a:xfrm>
              <a:off x="2987824" y="4437112"/>
              <a:ext cx="864096"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正方形/長方形 17"/>
            <p:cNvSpPr/>
            <p:nvPr/>
          </p:nvSpPr>
          <p:spPr>
            <a:xfrm>
              <a:off x="2987824" y="4509120"/>
              <a:ext cx="864096" cy="360040"/>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正方形/長方形 18"/>
            <p:cNvSpPr/>
            <p:nvPr/>
          </p:nvSpPr>
          <p:spPr>
            <a:xfrm>
              <a:off x="2987824" y="5157192"/>
              <a:ext cx="864096"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p:cNvSpPr/>
            <p:nvPr/>
          </p:nvSpPr>
          <p:spPr>
            <a:xfrm>
              <a:off x="2987824" y="5589240"/>
              <a:ext cx="864096"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正方形/長方形 20"/>
            <p:cNvSpPr/>
            <p:nvPr/>
          </p:nvSpPr>
          <p:spPr>
            <a:xfrm>
              <a:off x="2987824" y="404664"/>
              <a:ext cx="864096" cy="504056"/>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flipV="1">
              <a:off x="2987824" y="1340768"/>
              <a:ext cx="864096" cy="144016"/>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flipV="1">
              <a:off x="4716016" y="476672"/>
              <a:ext cx="864096"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flipV="1">
              <a:off x="4716016" y="1844824"/>
              <a:ext cx="864096" cy="144016"/>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flipV="1">
              <a:off x="4716016" y="2780928"/>
              <a:ext cx="288032"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flipV="1">
              <a:off x="5004048" y="2780928"/>
              <a:ext cx="576064" cy="72008"/>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flipV="1">
              <a:off x="4716016" y="2852936"/>
              <a:ext cx="864096" cy="288032"/>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flipV="1">
              <a:off x="4716016" y="3140968"/>
              <a:ext cx="864096" cy="504056"/>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flipV="1">
              <a:off x="3851920" y="3284984"/>
              <a:ext cx="864096" cy="360040"/>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flipV="1">
              <a:off x="3851920" y="4365104"/>
              <a:ext cx="864096"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flipV="1">
              <a:off x="4716016" y="4293096"/>
              <a:ext cx="864096" cy="216024"/>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flipV="1">
              <a:off x="4716016" y="5157192"/>
              <a:ext cx="864096"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flipV="1">
              <a:off x="4716016" y="5517232"/>
              <a:ext cx="864096" cy="216024"/>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4716016" y="5733256"/>
              <a:ext cx="864096" cy="288032"/>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flipV="1">
              <a:off x="3851920" y="4797152"/>
              <a:ext cx="864096" cy="648072"/>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4139952" y="2204864"/>
              <a:ext cx="576064"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正方形/長方形 36"/>
            <p:cNvSpPr/>
            <p:nvPr/>
          </p:nvSpPr>
          <p:spPr>
            <a:xfrm>
              <a:off x="2987824" y="2204864"/>
              <a:ext cx="360040"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正方形/長方形 37"/>
            <p:cNvSpPr/>
            <p:nvPr/>
          </p:nvSpPr>
          <p:spPr>
            <a:xfrm>
              <a:off x="2987824" y="1988840"/>
              <a:ext cx="360040"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正方形/長方形 38"/>
            <p:cNvSpPr/>
            <p:nvPr/>
          </p:nvSpPr>
          <p:spPr>
            <a:xfrm flipV="1">
              <a:off x="4716016" y="548680"/>
              <a:ext cx="864096" cy="1296144"/>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flipV="1">
              <a:off x="2987824" y="1052736"/>
              <a:ext cx="864096" cy="288032"/>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flipV="1">
              <a:off x="3851920" y="476672"/>
              <a:ext cx="864096" cy="1080120"/>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flipV="1">
              <a:off x="3851920" y="1844824"/>
              <a:ext cx="864096" cy="360040"/>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flipV="1">
              <a:off x="3851920" y="2276872"/>
              <a:ext cx="864096" cy="80392"/>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flipV="1">
              <a:off x="3851920" y="2204864"/>
              <a:ext cx="288032" cy="80392"/>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flipV="1">
              <a:off x="3851920" y="2996952"/>
              <a:ext cx="864096" cy="288032"/>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flipV="1">
              <a:off x="2987824" y="3429000"/>
              <a:ext cx="864096" cy="216024"/>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3275856" y="3356992"/>
              <a:ext cx="576064" cy="72008"/>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8" name="正方形/長方形 47"/>
            <p:cNvSpPr/>
            <p:nvPr/>
          </p:nvSpPr>
          <p:spPr>
            <a:xfrm flipV="1">
              <a:off x="2987824" y="2924944"/>
              <a:ext cx="864096" cy="432048"/>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2987824" y="2060848"/>
              <a:ext cx="864096" cy="72008"/>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0" name="正方形/長方形 49"/>
            <p:cNvSpPr/>
            <p:nvPr/>
          </p:nvSpPr>
          <p:spPr>
            <a:xfrm>
              <a:off x="3347864" y="1988840"/>
              <a:ext cx="504056" cy="72008"/>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1" name="正方形/長方形 50"/>
            <p:cNvSpPr/>
            <p:nvPr/>
          </p:nvSpPr>
          <p:spPr>
            <a:xfrm flipV="1">
              <a:off x="4716016" y="1988840"/>
              <a:ext cx="864096" cy="360040"/>
            </a:xfrm>
            <a:prstGeom prst="rect">
              <a:avLst/>
            </a:prstGeom>
            <a:solidFill>
              <a:srgbClr val="FA8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3347864" y="2852936"/>
              <a:ext cx="504056"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4" name="正方形/長方形 53"/>
            <p:cNvSpPr/>
            <p:nvPr/>
          </p:nvSpPr>
          <p:spPr>
            <a:xfrm flipV="1">
              <a:off x="3851920" y="3645024"/>
              <a:ext cx="864096" cy="720080"/>
            </a:xfrm>
            <a:prstGeom prst="rect">
              <a:avLst/>
            </a:prstGeom>
            <a:solidFill>
              <a:srgbClr val="FA8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flipV="1">
              <a:off x="4716016" y="3645024"/>
              <a:ext cx="864096" cy="648072"/>
            </a:xfrm>
            <a:prstGeom prst="rect">
              <a:avLst/>
            </a:prstGeom>
            <a:solidFill>
              <a:srgbClr val="FA8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p:cNvSpPr/>
            <p:nvPr/>
          </p:nvSpPr>
          <p:spPr>
            <a:xfrm flipV="1">
              <a:off x="2987824" y="4077072"/>
              <a:ext cx="864096" cy="360040"/>
            </a:xfrm>
            <a:prstGeom prst="rect">
              <a:avLst/>
            </a:prstGeom>
            <a:solidFill>
              <a:srgbClr val="FA8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flipV="1">
              <a:off x="3851920" y="4437112"/>
              <a:ext cx="864096" cy="360040"/>
            </a:xfrm>
            <a:prstGeom prst="rect">
              <a:avLst/>
            </a:prstGeom>
            <a:solidFill>
              <a:srgbClr val="FA8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2987824" y="2276872"/>
              <a:ext cx="864096" cy="360040"/>
            </a:xfrm>
            <a:prstGeom prst="rect">
              <a:avLst/>
            </a:prstGeom>
            <a:noFill/>
            <a:ln w="25400" cmpd="sng">
              <a:solidFill>
                <a:srgbClr val="AB2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正方形/長方形 67"/>
            <p:cNvSpPr/>
            <p:nvPr/>
          </p:nvSpPr>
          <p:spPr>
            <a:xfrm>
              <a:off x="2987824" y="1484784"/>
              <a:ext cx="864096" cy="432048"/>
            </a:xfrm>
            <a:prstGeom prst="rect">
              <a:avLst/>
            </a:prstGeom>
            <a:noFill/>
            <a:ln w="25400" cmpd="sng">
              <a:solidFill>
                <a:srgbClr val="AB2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p:cNvSpPr/>
            <p:nvPr/>
          </p:nvSpPr>
          <p:spPr>
            <a:xfrm>
              <a:off x="2987824" y="4869160"/>
              <a:ext cx="872480" cy="288032"/>
            </a:xfrm>
            <a:prstGeom prst="rect">
              <a:avLst/>
            </a:prstGeom>
            <a:solidFill>
              <a:schemeClr val="bg2">
                <a:lumMod val="10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p:cNvSpPr/>
            <p:nvPr/>
          </p:nvSpPr>
          <p:spPr>
            <a:xfrm>
              <a:off x="2987824" y="3933056"/>
              <a:ext cx="864096" cy="144016"/>
            </a:xfrm>
            <a:prstGeom prst="rect">
              <a:avLst/>
            </a:prstGeom>
            <a:solidFill>
              <a:schemeClr val="bg2">
                <a:lumMod val="10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flipV="1">
              <a:off x="4716016" y="5229200"/>
              <a:ext cx="864096" cy="288032"/>
            </a:xfrm>
            <a:prstGeom prst="rect">
              <a:avLst/>
            </a:prstGeom>
            <a:solidFill>
              <a:srgbClr val="FA8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2987824" y="5229200"/>
              <a:ext cx="872480" cy="144016"/>
            </a:xfrm>
            <a:prstGeom prst="rect">
              <a:avLst/>
            </a:prstGeom>
            <a:solidFill>
              <a:schemeClr val="bg2">
                <a:lumMod val="10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p:cNvSpPr/>
            <p:nvPr/>
          </p:nvSpPr>
          <p:spPr>
            <a:xfrm>
              <a:off x="2987824" y="5373216"/>
              <a:ext cx="864096"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9" name="正方形/長方形 68"/>
            <p:cNvSpPr/>
            <p:nvPr/>
          </p:nvSpPr>
          <p:spPr>
            <a:xfrm>
              <a:off x="2987824" y="5445224"/>
              <a:ext cx="872480" cy="144016"/>
            </a:xfrm>
            <a:prstGeom prst="rect">
              <a:avLst/>
            </a:prstGeom>
            <a:solidFill>
              <a:schemeClr val="bg2">
                <a:lumMod val="10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p:cNvSpPr/>
            <p:nvPr/>
          </p:nvSpPr>
          <p:spPr>
            <a:xfrm>
              <a:off x="2987824" y="5805264"/>
              <a:ext cx="864096" cy="144016"/>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p:cNvSpPr/>
            <p:nvPr/>
          </p:nvSpPr>
          <p:spPr>
            <a:xfrm flipV="1">
              <a:off x="3851920" y="5661248"/>
              <a:ext cx="864096" cy="216024"/>
            </a:xfrm>
            <a:prstGeom prst="rect">
              <a:avLst/>
            </a:prstGeom>
            <a:solidFill>
              <a:srgbClr val="FA8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flipV="1">
              <a:off x="2987824" y="5661248"/>
              <a:ext cx="864096" cy="144016"/>
            </a:xfrm>
            <a:prstGeom prst="rect">
              <a:avLst/>
            </a:prstGeom>
            <a:solidFill>
              <a:srgbClr val="FA8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p:cNvSpPr/>
            <p:nvPr/>
          </p:nvSpPr>
          <p:spPr>
            <a:xfrm>
              <a:off x="2987824" y="5949280"/>
              <a:ext cx="872480" cy="360040"/>
            </a:xfrm>
            <a:prstGeom prst="rect">
              <a:avLst/>
            </a:prstGeom>
            <a:solidFill>
              <a:schemeClr val="bg2">
                <a:lumMod val="10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p:cNvSpPr/>
            <p:nvPr/>
          </p:nvSpPr>
          <p:spPr>
            <a:xfrm>
              <a:off x="2987824" y="2708920"/>
              <a:ext cx="872480" cy="144016"/>
            </a:xfrm>
            <a:prstGeom prst="rect">
              <a:avLst/>
            </a:prstGeom>
            <a:solidFill>
              <a:schemeClr val="bg2">
                <a:lumMod val="10000"/>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p:cNvSpPr/>
            <p:nvPr/>
          </p:nvSpPr>
          <p:spPr>
            <a:xfrm>
              <a:off x="3347864" y="2636912"/>
              <a:ext cx="504056" cy="72008"/>
            </a:xfrm>
            <a:prstGeom prst="rect">
              <a:avLst/>
            </a:prstGeom>
            <a:solidFill>
              <a:schemeClr val="accent2">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0" name="正方形/長方形 79"/>
            <p:cNvSpPr/>
            <p:nvPr/>
          </p:nvSpPr>
          <p:spPr>
            <a:xfrm flipV="1">
              <a:off x="3851920" y="5877272"/>
              <a:ext cx="864096" cy="288032"/>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p:cNvSpPr/>
            <p:nvPr/>
          </p:nvSpPr>
          <p:spPr>
            <a:xfrm flipV="1">
              <a:off x="4716016" y="6021288"/>
              <a:ext cx="864096" cy="144016"/>
            </a:xfrm>
            <a:prstGeom prst="rect">
              <a:avLst/>
            </a:prstGeom>
            <a:solidFill>
              <a:srgbClr val="FA8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8" name="Text Box 19"/>
          <p:cNvSpPr txBox="1">
            <a:spLocks noChangeArrowheads="1"/>
          </p:cNvSpPr>
          <p:nvPr/>
        </p:nvSpPr>
        <p:spPr bwMode="auto">
          <a:xfrm>
            <a:off x="6084168" y="1772816"/>
            <a:ext cx="2736304" cy="1008931"/>
          </a:xfrm>
          <a:prstGeom prst="rect">
            <a:avLst/>
          </a:prstGeom>
          <a:solidFill>
            <a:srgbClr val="0070C0">
              <a:alpha val="30000"/>
            </a:srgbClr>
          </a:solidFill>
          <a:ln w="76200" cap="rnd" cmpd="sng">
            <a:noFill/>
            <a:prstDash val="solid"/>
            <a:miter lim="800000"/>
            <a:headEnd/>
            <a:tailEnd/>
          </a:ln>
          <a:effectLst/>
        </p:spPr>
        <p:txBody>
          <a:bodyPr wrap="square">
            <a:spAutoFit/>
          </a:bodyPr>
          <a:lstStyle/>
          <a:p>
            <a:pPr algn="ctr">
              <a:spcBef>
                <a:spcPct val="50000"/>
              </a:spcBef>
            </a:pPr>
            <a:r>
              <a:rPr lang="ja-JP" altLang="en-US" sz="2800" dirty="0" smtClean="0">
                <a:ea typeface="HG丸ｺﾞｼｯｸM-PRO" pitchFamily="50" charset="-128"/>
              </a:rPr>
              <a:t>ニュース</a:t>
            </a:r>
            <a:endParaRPr lang="en-US" altLang="ja-JP" sz="2800" dirty="0" smtClean="0">
              <a:ea typeface="HG丸ｺﾞｼｯｸM-PRO" pitchFamily="50" charset="-128"/>
            </a:endParaRPr>
          </a:p>
          <a:p>
            <a:pPr algn="ctr">
              <a:lnSpc>
                <a:spcPts val="2000"/>
              </a:lnSpc>
              <a:spcBef>
                <a:spcPct val="50000"/>
              </a:spcBef>
            </a:pPr>
            <a:r>
              <a:rPr lang="ja-JP" altLang="en-US" sz="2800" dirty="0" smtClean="0">
                <a:ea typeface="HG丸ｺﾞｼｯｸM-PRO" pitchFamily="50" charset="-128"/>
              </a:rPr>
              <a:t>報道番組</a:t>
            </a:r>
            <a:endParaRPr lang="ja-JP" altLang="en-US" sz="2800" dirty="0">
              <a:ea typeface="HG丸ｺﾞｼｯｸM-PRO" pitchFamily="50" charset="-128"/>
            </a:endParaRPr>
          </a:p>
        </p:txBody>
      </p:sp>
      <p:sp>
        <p:nvSpPr>
          <p:cNvPr id="59" name="Text Box 19"/>
          <p:cNvSpPr txBox="1">
            <a:spLocks noChangeArrowheads="1"/>
          </p:cNvSpPr>
          <p:nvPr/>
        </p:nvSpPr>
        <p:spPr bwMode="auto">
          <a:xfrm>
            <a:off x="6084168" y="3717032"/>
            <a:ext cx="2736304" cy="995144"/>
          </a:xfrm>
          <a:prstGeom prst="rect">
            <a:avLst/>
          </a:prstGeom>
          <a:solidFill>
            <a:srgbClr val="00B050">
              <a:alpha val="30000"/>
            </a:srgbClr>
          </a:solidFill>
          <a:ln w="76200" cap="rnd" cmpd="sng">
            <a:noFill/>
            <a:prstDash val="solid"/>
            <a:miter lim="800000"/>
            <a:headEnd/>
            <a:tailEnd/>
          </a:ln>
          <a:effectLst/>
        </p:spPr>
        <p:txBody>
          <a:bodyPr wrap="square">
            <a:spAutoFit/>
          </a:bodyPr>
          <a:lstStyle/>
          <a:p>
            <a:pPr algn="ctr">
              <a:spcBef>
                <a:spcPct val="50000"/>
              </a:spcBef>
            </a:pPr>
            <a:r>
              <a:rPr lang="ja-JP" altLang="en-US" sz="2800" dirty="0" smtClean="0">
                <a:ea typeface="HG丸ｺﾞｼｯｸM-PRO" pitchFamily="50" charset="-128"/>
              </a:rPr>
              <a:t>ワイドショー</a:t>
            </a:r>
            <a:endParaRPr lang="en-US" altLang="ja-JP" sz="2800" dirty="0" smtClean="0">
              <a:ea typeface="HG丸ｺﾞｼｯｸM-PRO" pitchFamily="50" charset="-128"/>
            </a:endParaRPr>
          </a:p>
          <a:p>
            <a:pPr algn="ctr">
              <a:lnSpc>
                <a:spcPts val="2000"/>
              </a:lnSpc>
              <a:spcBef>
                <a:spcPct val="50000"/>
              </a:spcBef>
            </a:pPr>
            <a:r>
              <a:rPr lang="ja-JP" altLang="en-US" sz="2800" dirty="0" smtClean="0">
                <a:ea typeface="HG丸ｺﾞｼｯｸM-PRO" pitchFamily="50" charset="-128"/>
              </a:rPr>
              <a:t>実用番組</a:t>
            </a:r>
            <a:endParaRPr lang="ja-JP" altLang="en-US" sz="2800" dirty="0">
              <a:ea typeface="HG丸ｺﾞｼｯｸM-PRO" pitchFamily="50" charset="-128"/>
            </a:endParaRPr>
          </a:p>
        </p:txBody>
      </p:sp>
      <p:sp>
        <p:nvSpPr>
          <p:cNvPr id="60" name="Text Box 19"/>
          <p:cNvSpPr txBox="1">
            <a:spLocks noChangeArrowheads="1"/>
          </p:cNvSpPr>
          <p:nvPr/>
        </p:nvSpPr>
        <p:spPr bwMode="auto">
          <a:xfrm>
            <a:off x="6084168" y="5229200"/>
            <a:ext cx="2736304" cy="646331"/>
          </a:xfrm>
          <a:prstGeom prst="rect">
            <a:avLst/>
          </a:prstGeom>
          <a:solidFill>
            <a:srgbClr val="FA8F00">
              <a:alpha val="30000"/>
            </a:srgbClr>
          </a:solidFill>
          <a:ln w="76200" cap="rnd" cmpd="sng">
            <a:noFill/>
            <a:prstDash val="solid"/>
            <a:miter lim="800000"/>
            <a:headEnd/>
            <a:tailEnd/>
          </a:ln>
          <a:effectLst/>
        </p:spPr>
        <p:txBody>
          <a:bodyPr wrap="square">
            <a:spAutoFit/>
          </a:bodyPr>
          <a:lstStyle/>
          <a:p>
            <a:pPr algn="ctr">
              <a:spcBef>
                <a:spcPct val="50000"/>
              </a:spcBef>
            </a:pPr>
            <a:r>
              <a:rPr lang="ja-JP" altLang="en-US" sz="3600" dirty="0" smtClean="0">
                <a:ea typeface="HG丸ｺﾞｼｯｸM-PRO" pitchFamily="50" charset="-128"/>
              </a:rPr>
              <a:t>バラエティ</a:t>
            </a:r>
            <a:endParaRPr lang="ja-JP" altLang="en-US" sz="3600" dirty="0">
              <a:ea typeface="HG丸ｺﾞｼｯｸM-PRO" pitchFamily="50" charset="-128"/>
            </a:endParaRPr>
          </a:p>
        </p:txBody>
      </p:sp>
      <p:sp>
        <p:nvSpPr>
          <p:cNvPr id="61" name="Text Box 19"/>
          <p:cNvSpPr txBox="1">
            <a:spLocks noChangeArrowheads="1"/>
          </p:cNvSpPr>
          <p:nvPr/>
        </p:nvSpPr>
        <p:spPr bwMode="auto">
          <a:xfrm>
            <a:off x="6084168" y="548680"/>
            <a:ext cx="2736304" cy="646331"/>
          </a:xfrm>
          <a:prstGeom prst="rect">
            <a:avLst/>
          </a:prstGeom>
          <a:solidFill>
            <a:srgbClr val="FF0000">
              <a:alpha val="30000"/>
            </a:srgbClr>
          </a:solidFill>
          <a:ln w="76200" cap="rnd" cmpd="sng">
            <a:noFill/>
            <a:prstDash val="solid"/>
            <a:miter lim="800000"/>
            <a:headEnd/>
            <a:tailEnd/>
          </a:ln>
          <a:effectLst/>
        </p:spPr>
        <p:txBody>
          <a:bodyPr wrap="square">
            <a:spAutoFit/>
          </a:bodyPr>
          <a:lstStyle/>
          <a:p>
            <a:pPr algn="ctr">
              <a:spcBef>
                <a:spcPct val="50000"/>
              </a:spcBef>
            </a:pPr>
            <a:r>
              <a:rPr lang="ja-JP" altLang="en-US" sz="3600" dirty="0" smtClean="0">
                <a:ea typeface="HG丸ｺﾞｼｯｸM-PRO" pitchFamily="50" charset="-128"/>
              </a:rPr>
              <a:t>ドラマ</a:t>
            </a:r>
            <a:endParaRPr lang="ja-JP" altLang="en-US" sz="3600" dirty="0">
              <a:ea typeface="HG丸ｺﾞｼｯｸM-PRO" pitchFamily="50" charset="-128"/>
            </a:endParaRPr>
          </a:p>
        </p:txBody>
      </p:sp>
      <p:sp>
        <p:nvSpPr>
          <p:cNvPr id="62" name="Text Box 19"/>
          <p:cNvSpPr txBox="1">
            <a:spLocks noChangeArrowheads="1"/>
          </p:cNvSpPr>
          <p:nvPr/>
        </p:nvSpPr>
        <p:spPr bwMode="auto">
          <a:xfrm>
            <a:off x="323528" y="260648"/>
            <a:ext cx="2411760" cy="995144"/>
          </a:xfrm>
          <a:prstGeom prst="rect">
            <a:avLst/>
          </a:prstGeom>
          <a:noFill/>
          <a:ln w="76200" cap="rnd" cmpd="dbl">
            <a:solidFill>
              <a:srgbClr val="7030A0"/>
            </a:solidFill>
            <a:prstDash val="solid"/>
            <a:miter lim="800000"/>
            <a:headEnd/>
            <a:tailEnd/>
          </a:ln>
          <a:effectLst/>
        </p:spPr>
        <p:txBody>
          <a:bodyPr wrap="square">
            <a:spAutoFit/>
          </a:bodyPr>
          <a:lstStyle/>
          <a:p>
            <a:pPr algn="ctr">
              <a:spcBef>
                <a:spcPct val="50000"/>
              </a:spcBef>
            </a:pPr>
            <a:r>
              <a:rPr lang="ja-JP" altLang="en-US" sz="2800" dirty="0" smtClean="0">
                <a:ea typeface="HG丸ｺﾞｼｯｸM-PRO" pitchFamily="50" charset="-128"/>
              </a:rPr>
              <a:t>特別番組</a:t>
            </a:r>
            <a:endParaRPr lang="en-US" altLang="ja-JP" sz="2800" dirty="0" smtClean="0">
              <a:ea typeface="HG丸ｺﾞｼｯｸM-PRO" pitchFamily="50" charset="-128"/>
            </a:endParaRPr>
          </a:p>
          <a:p>
            <a:pPr algn="ctr">
              <a:lnSpc>
                <a:spcPts val="2000"/>
              </a:lnSpc>
              <a:spcBef>
                <a:spcPct val="50000"/>
              </a:spcBef>
            </a:pPr>
            <a:r>
              <a:rPr lang="ja-JP" altLang="en-US" sz="2800" dirty="0" smtClean="0">
                <a:ea typeface="HG丸ｺﾞｼｯｸM-PRO" pitchFamily="50" charset="-128"/>
              </a:rPr>
              <a:t>国会中継</a:t>
            </a:r>
            <a:endParaRPr lang="ja-JP" altLang="en-US" sz="2800" dirty="0">
              <a:ea typeface="HG丸ｺﾞｼｯｸM-PRO" pitchFamily="50" charset="-128"/>
            </a:endParaRPr>
          </a:p>
        </p:txBody>
      </p:sp>
      <p:sp>
        <p:nvSpPr>
          <p:cNvPr id="64" name="Text Box 81"/>
          <p:cNvSpPr txBox="1">
            <a:spLocks noChangeArrowheads="1"/>
          </p:cNvSpPr>
          <p:nvPr/>
        </p:nvSpPr>
        <p:spPr bwMode="auto">
          <a:xfrm>
            <a:off x="323528" y="1484784"/>
            <a:ext cx="2376264" cy="830997"/>
          </a:xfrm>
          <a:prstGeom prst="rect">
            <a:avLst/>
          </a:prstGeom>
          <a:solidFill>
            <a:schemeClr val="bg2">
              <a:lumMod val="10000"/>
              <a:alpha val="30196"/>
            </a:schemeClr>
          </a:solidFill>
          <a:ln w="9525">
            <a:noFill/>
            <a:miter lim="800000"/>
            <a:headEnd/>
            <a:tailEnd/>
          </a:ln>
          <a:effectLst/>
        </p:spPr>
        <p:txBody>
          <a:bodyPr wrap="square">
            <a:spAutoFit/>
          </a:bodyPr>
          <a:lstStyle/>
          <a:p>
            <a:pPr algn="ctr">
              <a:spcBef>
                <a:spcPct val="50000"/>
              </a:spcBef>
            </a:pPr>
            <a:r>
              <a:rPr lang="ja-JP" altLang="en-US" sz="2000" b="1" dirty="0">
                <a:ea typeface="HG丸ｺﾞｼｯｸM-PRO" pitchFamily="50" charset="-128"/>
              </a:rPr>
              <a:t>ドキュメンタリー</a:t>
            </a:r>
          </a:p>
          <a:p>
            <a:pPr algn="ctr">
              <a:lnSpc>
                <a:spcPct val="50000"/>
              </a:lnSpc>
              <a:spcBef>
                <a:spcPct val="50000"/>
              </a:spcBef>
            </a:pPr>
            <a:r>
              <a:rPr lang="ja-JP" altLang="en-US" sz="2800" b="1" dirty="0">
                <a:ea typeface="HG丸ｺﾞｼｯｸM-PRO" pitchFamily="50" charset="-128"/>
              </a:rPr>
              <a:t>教養</a:t>
            </a: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4" name="グループ化 83"/>
          <p:cNvGrpSpPr/>
          <p:nvPr/>
        </p:nvGrpSpPr>
        <p:grpSpPr>
          <a:xfrm>
            <a:off x="-396552" y="0"/>
            <a:ext cx="4752528" cy="6731105"/>
            <a:chOff x="-396552" y="0"/>
            <a:chExt cx="4752528" cy="6731105"/>
          </a:xfrm>
        </p:grpSpPr>
        <p:pic>
          <p:nvPicPr>
            <p:cNvPr id="4099" name="Picture 3" descr="C:\Documents and Settings\Administrator\デスクトップ\Resized\TV.jpg"/>
            <p:cNvPicPr>
              <a:picLocks noChangeAspect="1" noChangeArrowheads="1"/>
            </p:cNvPicPr>
            <p:nvPr/>
          </p:nvPicPr>
          <p:blipFill>
            <a:blip r:embed="rId4" cstate="print"/>
            <a:srcRect/>
            <a:stretch>
              <a:fillRect/>
            </a:stretch>
          </p:blipFill>
          <p:spPr bwMode="auto">
            <a:xfrm>
              <a:off x="-396552" y="0"/>
              <a:ext cx="4752528" cy="6731105"/>
            </a:xfrm>
            <a:prstGeom prst="rect">
              <a:avLst/>
            </a:prstGeom>
            <a:noFill/>
          </p:spPr>
        </p:pic>
        <p:sp>
          <p:nvSpPr>
            <p:cNvPr id="5" name="正方形/長方形 4"/>
            <p:cNvSpPr/>
            <p:nvPr/>
          </p:nvSpPr>
          <p:spPr>
            <a:xfrm>
              <a:off x="2411760" y="2473229"/>
              <a:ext cx="864096" cy="432048"/>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2411760" y="4633469"/>
              <a:ext cx="864096" cy="648072"/>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547664" y="2473229"/>
              <a:ext cx="864096" cy="648072"/>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547664" y="1681141"/>
              <a:ext cx="864096" cy="288032"/>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547664" y="5569573"/>
              <a:ext cx="864096" cy="216024"/>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683568" y="2257205"/>
              <a:ext cx="864096" cy="72008"/>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683568" y="1033069"/>
              <a:ext cx="864096" cy="144016"/>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683568" y="2761261"/>
              <a:ext cx="360040"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13"/>
            <p:cNvSpPr/>
            <p:nvPr/>
          </p:nvSpPr>
          <p:spPr>
            <a:xfrm>
              <a:off x="683568" y="2977285"/>
              <a:ext cx="360040"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正方形/長方形 14"/>
            <p:cNvSpPr/>
            <p:nvPr/>
          </p:nvSpPr>
          <p:spPr>
            <a:xfrm>
              <a:off x="683568" y="3481341"/>
              <a:ext cx="288032"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p:cNvSpPr/>
            <p:nvPr/>
          </p:nvSpPr>
          <p:spPr>
            <a:xfrm>
              <a:off x="683568" y="3769373"/>
              <a:ext cx="864096" cy="288032"/>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正方形/長方形 16"/>
            <p:cNvSpPr/>
            <p:nvPr/>
          </p:nvSpPr>
          <p:spPr>
            <a:xfrm>
              <a:off x="683568" y="4561461"/>
              <a:ext cx="864096"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正方形/長方形 17"/>
            <p:cNvSpPr/>
            <p:nvPr/>
          </p:nvSpPr>
          <p:spPr>
            <a:xfrm>
              <a:off x="683568" y="4633469"/>
              <a:ext cx="864096" cy="360040"/>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正方形/長方形 18"/>
            <p:cNvSpPr/>
            <p:nvPr/>
          </p:nvSpPr>
          <p:spPr>
            <a:xfrm>
              <a:off x="683568" y="5281541"/>
              <a:ext cx="864096"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p:cNvSpPr/>
            <p:nvPr/>
          </p:nvSpPr>
          <p:spPr>
            <a:xfrm>
              <a:off x="683568" y="5713589"/>
              <a:ext cx="864096"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正方形/長方形 20"/>
            <p:cNvSpPr/>
            <p:nvPr/>
          </p:nvSpPr>
          <p:spPr>
            <a:xfrm>
              <a:off x="683568" y="529013"/>
              <a:ext cx="864096" cy="504056"/>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flipV="1">
              <a:off x="683568" y="1465117"/>
              <a:ext cx="864096" cy="144016"/>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flipV="1">
              <a:off x="2411760" y="601021"/>
              <a:ext cx="864096"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flipV="1">
              <a:off x="2411760" y="1969173"/>
              <a:ext cx="864096" cy="144016"/>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flipV="1">
              <a:off x="2411760" y="2905277"/>
              <a:ext cx="288032"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flipV="1">
              <a:off x="2699792" y="2905277"/>
              <a:ext cx="576064" cy="72008"/>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flipV="1">
              <a:off x="2411760" y="2977285"/>
              <a:ext cx="864096" cy="288032"/>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flipV="1">
              <a:off x="2411760" y="3265317"/>
              <a:ext cx="864096" cy="504056"/>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flipV="1">
              <a:off x="1547664" y="3409333"/>
              <a:ext cx="864096" cy="360040"/>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flipV="1">
              <a:off x="1547664" y="4489453"/>
              <a:ext cx="864096"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flipV="1">
              <a:off x="2411760" y="4417445"/>
              <a:ext cx="864096" cy="216024"/>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flipV="1">
              <a:off x="2411760" y="5281541"/>
              <a:ext cx="864096"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flipV="1">
              <a:off x="2411760" y="5641581"/>
              <a:ext cx="864096" cy="216024"/>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2411760" y="5857605"/>
              <a:ext cx="864096" cy="288032"/>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flipV="1">
              <a:off x="1547664" y="4921501"/>
              <a:ext cx="864096" cy="648072"/>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1835696" y="2329213"/>
              <a:ext cx="576064"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正方形/長方形 36"/>
            <p:cNvSpPr/>
            <p:nvPr/>
          </p:nvSpPr>
          <p:spPr>
            <a:xfrm>
              <a:off x="683568" y="2329213"/>
              <a:ext cx="360040"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正方形/長方形 37"/>
            <p:cNvSpPr/>
            <p:nvPr/>
          </p:nvSpPr>
          <p:spPr>
            <a:xfrm>
              <a:off x="683568" y="2113189"/>
              <a:ext cx="360040"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正方形/長方形 38"/>
            <p:cNvSpPr/>
            <p:nvPr/>
          </p:nvSpPr>
          <p:spPr>
            <a:xfrm flipV="1">
              <a:off x="2411760" y="673029"/>
              <a:ext cx="864096" cy="1296144"/>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flipV="1">
              <a:off x="683568" y="1177085"/>
              <a:ext cx="864096" cy="288032"/>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flipV="1">
              <a:off x="1547664" y="601021"/>
              <a:ext cx="864096" cy="1080120"/>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flipV="1">
              <a:off x="1547664" y="1969173"/>
              <a:ext cx="864096" cy="360040"/>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flipV="1">
              <a:off x="1547664" y="2401221"/>
              <a:ext cx="864096" cy="80392"/>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flipV="1">
              <a:off x="1547664" y="2329213"/>
              <a:ext cx="288032" cy="80392"/>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flipV="1">
              <a:off x="1547664" y="3121301"/>
              <a:ext cx="864096" cy="288032"/>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flipV="1">
              <a:off x="683568" y="3553349"/>
              <a:ext cx="864096" cy="216024"/>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971600" y="3481341"/>
              <a:ext cx="576064" cy="72008"/>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8" name="正方形/長方形 47"/>
            <p:cNvSpPr/>
            <p:nvPr/>
          </p:nvSpPr>
          <p:spPr>
            <a:xfrm flipV="1">
              <a:off x="683568" y="3049293"/>
              <a:ext cx="864096" cy="432048"/>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683568" y="2185197"/>
              <a:ext cx="864096" cy="72008"/>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0" name="正方形/長方形 49"/>
            <p:cNvSpPr/>
            <p:nvPr/>
          </p:nvSpPr>
          <p:spPr>
            <a:xfrm>
              <a:off x="1043608" y="2113189"/>
              <a:ext cx="504056" cy="72008"/>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1" name="正方形/長方形 50"/>
            <p:cNvSpPr/>
            <p:nvPr/>
          </p:nvSpPr>
          <p:spPr>
            <a:xfrm flipV="1">
              <a:off x="2411760" y="2113189"/>
              <a:ext cx="864096" cy="360040"/>
            </a:xfrm>
            <a:prstGeom prst="rect">
              <a:avLst/>
            </a:prstGeom>
            <a:solidFill>
              <a:srgbClr val="FA8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1043608" y="2977285"/>
              <a:ext cx="504056"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4" name="正方形/長方形 53"/>
            <p:cNvSpPr/>
            <p:nvPr/>
          </p:nvSpPr>
          <p:spPr>
            <a:xfrm flipV="1">
              <a:off x="1547664" y="3769373"/>
              <a:ext cx="864096" cy="720080"/>
            </a:xfrm>
            <a:prstGeom prst="rect">
              <a:avLst/>
            </a:prstGeom>
            <a:solidFill>
              <a:srgbClr val="FA8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flipV="1">
              <a:off x="2411760" y="3769373"/>
              <a:ext cx="864096" cy="648072"/>
            </a:xfrm>
            <a:prstGeom prst="rect">
              <a:avLst/>
            </a:prstGeom>
            <a:solidFill>
              <a:srgbClr val="FA8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p:cNvSpPr/>
            <p:nvPr/>
          </p:nvSpPr>
          <p:spPr>
            <a:xfrm flipV="1">
              <a:off x="683568" y="4201421"/>
              <a:ext cx="864096" cy="360040"/>
            </a:xfrm>
            <a:prstGeom prst="rect">
              <a:avLst/>
            </a:prstGeom>
            <a:solidFill>
              <a:srgbClr val="FA8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flipV="1">
              <a:off x="1547664" y="4561461"/>
              <a:ext cx="864096" cy="360040"/>
            </a:xfrm>
            <a:prstGeom prst="rect">
              <a:avLst/>
            </a:prstGeom>
            <a:solidFill>
              <a:srgbClr val="FA8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683568" y="2401221"/>
              <a:ext cx="864096" cy="360040"/>
            </a:xfrm>
            <a:prstGeom prst="rect">
              <a:avLst/>
            </a:prstGeom>
            <a:noFill/>
            <a:ln w="25400" cmpd="sng">
              <a:solidFill>
                <a:srgbClr val="AB2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正方形/長方形 67"/>
            <p:cNvSpPr/>
            <p:nvPr/>
          </p:nvSpPr>
          <p:spPr>
            <a:xfrm>
              <a:off x="683568" y="1609133"/>
              <a:ext cx="864096" cy="432048"/>
            </a:xfrm>
            <a:prstGeom prst="rect">
              <a:avLst/>
            </a:prstGeom>
            <a:noFill/>
            <a:ln w="25400" cmpd="sng">
              <a:solidFill>
                <a:srgbClr val="AB2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p:cNvSpPr/>
            <p:nvPr/>
          </p:nvSpPr>
          <p:spPr>
            <a:xfrm>
              <a:off x="683568" y="4993509"/>
              <a:ext cx="872480" cy="288032"/>
            </a:xfrm>
            <a:prstGeom prst="rect">
              <a:avLst/>
            </a:prstGeom>
            <a:solidFill>
              <a:schemeClr val="bg2">
                <a:lumMod val="10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p:cNvSpPr/>
            <p:nvPr/>
          </p:nvSpPr>
          <p:spPr>
            <a:xfrm>
              <a:off x="683568" y="4057405"/>
              <a:ext cx="864096" cy="144016"/>
            </a:xfrm>
            <a:prstGeom prst="rect">
              <a:avLst/>
            </a:prstGeom>
            <a:solidFill>
              <a:schemeClr val="bg2">
                <a:lumMod val="10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flipV="1">
              <a:off x="2411760" y="5353549"/>
              <a:ext cx="864096" cy="288032"/>
            </a:xfrm>
            <a:prstGeom prst="rect">
              <a:avLst/>
            </a:prstGeom>
            <a:solidFill>
              <a:srgbClr val="FA8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683568" y="5353549"/>
              <a:ext cx="872480" cy="144016"/>
            </a:xfrm>
            <a:prstGeom prst="rect">
              <a:avLst/>
            </a:prstGeom>
            <a:solidFill>
              <a:schemeClr val="bg2">
                <a:lumMod val="10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p:cNvSpPr/>
            <p:nvPr/>
          </p:nvSpPr>
          <p:spPr>
            <a:xfrm>
              <a:off x="683568" y="5497565"/>
              <a:ext cx="864096"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9" name="正方形/長方形 68"/>
            <p:cNvSpPr/>
            <p:nvPr/>
          </p:nvSpPr>
          <p:spPr>
            <a:xfrm>
              <a:off x="683568" y="5569573"/>
              <a:ext cx="872480" cy="144016"/>
            </a:xfrm>
            <a:prstGeom prst="rect">
              <a:avLst/>
            </a:prstGeom>
            <a:solidFill>
              <a:schemeClr val="bg2">
                <a:lumMod val="10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p:cNvSpPr/>
            <p:nvPr/>
          </p:nvSpPr>
          <p:spPr>
            <a:xfrm>
              <a:off x="683568" y="5929613"/>
              <a:ext cx="864096" cy="144016"/>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p:cNvSpPr/>
            <p:nvPr/>
          </p:nvSpPr>
          <p:spPr>
            <a:xfrm flipV="1">
              <a:off x="1547664" y="5785597"/>
              <a:ext cx="864096" cy="216024"/>
            </a:xfrm>
            <a:prstGeom prst="rect">
              <a:avLst/>
            </a:prstGeom>
            <a:solidFill>
              <a:srgbClr val="FA8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flipV="1">
              <a:off x="683568" y="5785597"/>
              <a:ext cx="864096" cy="144016"/>
            </a:xfrm>
            <a:prstGeom prst="rect">
              <a:avLst/>
            </a:prstGeom>
            <a:solidFill>
              <a:srgbClr val="FA8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p:cNvSpPr/>
            <p:nvPr/>
          </p:nvSpPr>
          <p:spPr>
            <a:xfrm>
              <a:off x="683568" y="6073629"/>
              <a:ext cx="872480" cy="360040"/>
            </a:xfrm>
            <a:prstGeom prst="rect">
              <a:avLst/>
            </a:prstGeom>
            <a:solidFill>
              <a:schemeClr val="bg2">
                <a:lumMod val="10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p:cNvSpPr/>
            <p:nvPr/>
          </p:nvSpPr>
          <p:spPr>
            <a:xfrm>
              <a:off x="683568" y="2833269"/>
              <a:ext cx="872480" cy="144016"/>
            </a:xfrm>
            <a:prstGeom prst="rect">
              <a:avLst/>
            </a:prstGeom>
            <a:solidFill>
              <a:schemeClr val="bg2">
                <a:lumMod val="10000"/>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p:cNvSpPr/>
            <p:nvPr/>
          </p:nvSpPr>
          <p:spPr>
            <a:xfrm>
              <a:off x="1043608" y="2761261"/>
              <a:ext cx="504056" cy="72008"/>
            </a:xfrm>
            <a:prstGeom prst="rect">
              <a:avLst/>
            </a:prstGeom>
            <a:solidFill>
              <a:schemeClr val="accent2">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0" name="正方形/長方形 79"/>
            <p:cNvSpPr/>
            <p:nvPr/>
          </p:nvSpPr>
          <p:spPr>
            <a:xfrm flipV="1">
              <a:off x="1547664" y="6001621"/>
              <a:ext cx="864096" cy="288032"/>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p:cNvSpPr/>
            <p:nvPr/>
          </p:nvSpPr>
          <p:spPr>
            <a:xfrm flipV="1">
              <a:off x="2411760" y="6145637"/>
              <a:ext cx="864096" cy="144016"/>
            </a:xfrm>
            <a:prstGeom prst="rect">
              <a:avLst/>
            </a:prstGeom>
            <a:solidFill>
              <a:srgbClr val="FA8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2" name="Text Box 30"/>
          <p:cNvSpPr txBox="1">
            <a:spLocks noChangeArrowheads="1"/>
          </p:cNvSpPr>
          <p:nvPr/>
        </p:nvSpPr>
        <p:spPr bwMode="auto">
          <a:xfrm>
            <a:off x="6160799" y="404664"/>
            <a:ext cx="2291140" cy="6192688"/>
          </a:xfrm>
          <a:prstGeom prst="rect">
            <a:avLst/>
          </a:prstGeom>
          <a:noFill/>
          <a:ln w="76200" cmpd="sng">
            <a:solidFill>
              <a:srgbClr val="99FF33"/>
            </a:solidFill>
            <a:miter lim="800000"/>
            <a:headEnd/>
            <a:tailEnd/>
          </a:ln>
          <a:effectLst/>
        </p:spPr>
        <p:txBody>
          <a:bodyPr vert="wordArtVertRtl" wrap="square">
            <a:spAutoFit/>
          </a:bodyPr>
          <a:lstStyle/>
          <a:p>
            <a:pPr>
              <a:spcBef>
                <a:spcPct val="50000"/>
              </a:spcBef>
            </a:pPr>
            <a:r>
              <a:rPr lang="ja-JP" altLang="en-US" sz="4000" b="1" dirty="0" smtClean="0">
                <a:ea typeface="HG丸ｺﾞｼｯｸM-PRO" pitchFamily="50" charset="-128"/>
              </a:rPr>
              <a:t>①番組のジャンルと放</a:t>
            </a:r>
            <a:endParaRPr lang="en-US" altLang="ja-JP" sz="4000" b="1" dirty="0" smtClean="0">
              <a:ea typeface="HG丸ｺﾞｼｯｸM-PRO" pitchFamily="50" charset="-128"/>
            </a:endParaRPr>
          </a:p>
          <a:p>
            <a:pPr>
              <a:lnSpc>
                <a:spcPts val="3000"/>
              </a:lnSpc>
              <a:spcBef>
                <a:spcPct val="50000"/>
              </a:spcBef>
            </a:pPr>
            <a:r>
              <a:rPr lang="ja-JP" altLang="en-US" sz="4000" b="1" dirty="0" smtClean="0">
                <a:ea typeface="HG丸ｺﾞｼｯｸM-PRO" pitchFamily="50" charset="-128"/>
              </a:rPr>
              <a:t>　送時間帯の関係を見</a:t>
            </a:r>
            <a:endParaRPr lang="en-US" altLang="ja-JP" sz="4000" b="1" dirty="0" smtClean="0">
              <a:ea typeface="HG丸ｺﾞｼｯｸM-PRO" pitchFamily="50" charset="-128"/>
            </a:endParaRPr>
          </a:p>
          <a:p>
            <a:pPr>
              <a:lnSpc>
                <a:spcPts val="3000"/>
              </a:lnSpc>
              <a:spcBef>
                <a:spcPct val="50000"/>
              </a:spcBef>
            </a:pPr>
            <a:r>
              <a:rPr lang="ja-JP" altLang="en-US" sz="4000" b="1" dirty="0" smtClean="0">
                <a:ea typeface="HG丸ｺﾞｼｯｸM-PRO" pitchFamily="50" charset="-128"/>
              </a:rPr>
              <a:t>　つけよう。</a:t>
            </a:r>
            <a:endParaRPr lang="ja-JP" altLang="en-US" sz="4000" b="1" dirty="0">
              <a:ea typeface="HG丸ｺﾞｼｯｸM-PRO" pitchFamily="50" charset="-128"/>
            </a:endParaRPr>
          </a:p>
        </p:txBody>
      </p:sp>
      <p:sp>
        <p:nvSpPr>
          <p:cNvPr id="83" name="Text Box 30"/>
          <p:cNvSpPr txBox="1">
            <a:spLocks noChangeArrowheads="1"/>
          </p:cNvSpPr>
          <p:nvPr/>
        </p:nvSpPr>
        <p:spPr bwMode="auto">
          <a:xfrm>
            <a:off x="4063707" y="404664"/>
            <a:ext cx="1572162" cy="6192688"/>
          </a:xfrm>
          <a:prstGeom prst="rect">
            <a:avLst/>
          </a:prstGeom>
          <a:noFill/>
          <a:ln w="76200" cmpd="sng">
            <a:solidFill>
              <a:srgbClr val="99FF33"/>
            </a:solidFill>
            <a:miter lim="800000"/>
            <a:headEnd/>
            <a:tailEnd/>
          </a:ln>
          <a:effectLst/>
        </p:spPr>
        <p:txBody>
          <a:bodyPr vert="wordArtVertRtl" wrap="square">
            <a:spAutoFit/>
          </a:bodyPr>
          <a:lstStyle/>
          <a:p>
            <a:pPr>
              <a:spcBef>
                <a:spcPct val="50000"/>
              </a:spcBef>
            </a:pPr>
            <a:r>
              <a:rPr lang="ja-JP" altLang="en-US" sz="4000" b="1" dirty="0" smtClean="0">
                <a:ea typeface="HG丸ｺﾞｼｯｸM-PRO" pitchFamily="50" charset="-128"/>
              </a:rPr>
              <a:t>②だれが見ているのか</a:t>
            </a:r>
            <a:endParaRPr lang="en-US" altLang="ja-JP" sz="4000" b="1" dirty="0" smtClean="0">
              <a:ea typeface="HG丸ｺﾞｼｯｸM-PRO" pitchFamily="50" charset="-128"/>
            </a:endParaRPr>
          </a:p>
          <a:p>
            <a:pPr>
              <a:lnSpc>
                <a:spcPts val="3000"/>
              </a:lnSpc>
              <a:spcBef>
                <a:spcPct val="50000"/>
              </a:spcBef>
            </a:pPr>
            <a:r>
              <a:rPr lang="ja-JP" altLang="en-US" sz="4000" b="1" dirty="0" smtClean="0">
                <a:ea typeface="HG丸ｺﾞｼｯｸM-PRO" pitchFamily="50" charset="-128"/>
              </a:rPr>
              <a:t>　を考えよう。</a:t>
            </a:r>
            <a:endParaRPr lang="ja-JP" altLang="en-US" sz="4000" b="1" dirty="0">
              <a:ea typeface="HG丸ｺﾞｼｯｸM-PRO" pitchFamily="50" charset="-128"/>
            </a:endParaRP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 Box 30"/>
          <p:cNvSpPr txBox="1">
            <a:spLocks noChangeArrowheads="1"/>
          </p:cNvSpPr>
          <p:nvPr/>
        </p:nvSpPr>
        <p:spPr bwMode="auto">
          <a:xfrm>
            <a:off x="4644008" y="260648"/>
            <a:ext cx="3600400" cy="646331"/>
          </a:xfrm>
          <a:prstGeom prst="rect">
            <a:avLst/>
          </a:prstGeom>
          <a:noFill/>
          <a:ln w="76200" cmpd="sng">
            <a:solidFill>
              <a:srgbClr val="99FF33"/>
            </a:solidFill>
            <a:miter lim="800000"/>
            <a:headEnd/>
            <a:tailEnd/>
          </a:ln>
          <a:effectLst/>
        </p:spPr>
        <p:txBody>
          <a:bodyPr vert="horz" wrap="square">
            <a:spAutoFit/>
          </a:bodyPr>
          <a:lstStyle/>
          <a:p>
            <a:pPr algn="ctr">
              <a:spcBef>
                <a:spcPct val="50000"/>
              </a:spcBef>
            </a:pPr>
            <a:r>
              <a:rPr lang="ja-JP" altLang="en-US" sz="3600" dirty="0" smtClean="0">
                <a:ea typeface="HG丸ｺﾞｼｯｸM-PRO" pitchFamily="50" charset="-128"/>
              </a:rPr>
              <a:t>放送時間の特徴　</a:t>
            </a:r>
            <a:endParaRPr lang="en-US" altLang="ja-JP" sz="3600" dirty="0" smtClean="0">
              <a:ea typeface="HG丸ｺﾞｼｯｸM-PRO" pitchFamily="50" charset="-128"/>
            </a:endParaRPr>
          </a:p>
        </p:txBody>
      </p:sp>
      <p:grpSp>
        <p:nvGrpSpPr>
          <p:cNvPr id="87" name="グループ化 86"/>
          <p:cNvGrpSpPr/>
          <p:nvPr/>
        </p:nvGrpSpPr>
        <p:grpSpPr>
          <a:xfrm>
            <a:off x="-396552" y="0"/>
            <a:ext cx="4966230" cy="6731105"/>
            <a:chOff x="-396552" y="0"/>
            <a:chExt cx="4966230" cy="6731105"/>
          </a:xfrm>
        </p:grpSpPr>
        <p:pic>
          <p:nvPicPr>
            <p:cNvPr id="4099" name="Picture 3" descr="C:\Documents and Settings\Administrator\デスクトップ\Resized\TV.jpg"/>
            <p:cNvPicPr>
              <a:picLocks noChangeAspect="1" noChangeArrowheads="1"/>
            </p:cNvPicPr>
            <p:nvPr/>
          </p:nvPicPr>
          <p:blipFill>
            <a:blip r:embed="rId4" cstate="print"/>
            <a:srcRect/>
            <a:stretch>
              <a:fillRect/>
            </a:stretch>
          </p:blipFill>
          <p:spPr bwMode="auto">
            <a:xfrm>
              <a:off x="-396552" y="0"/>
              <a:ext cx="4752528" cy="6731105"/>
            </a:xfrm>
            <a:prstGeom prst="rect">
              <a:avLst/>
            </a:prstGeom>
            <a:noFill/>
          </p:spPr>
        </p:pic>
        <p:sp>
          <p:nvSpPr>
            <p:cNvPr id="5" name="正方形/長方形 4"/>
            <p:cNvSpPr/>
            <p:nvPr/>
          </p:nvSpPr>
          <p:spPr>
            <a:xfrm>
              <a:off x="2411760" y="2473229"/>
              <a:ext cx="864096" cy="432048"/>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2411760" y="4633469"/>
              <a:ext cx="864096" cy="648072"/>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547664" y="2473229"/>
              <a:ext cx="864096" cy="648072"/>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547664" y="1681141"/>
              <a:ext cx="864096" cy="288032"/>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547664" y="5569573"/>
              <a:ext cx="864096" cy="216024"/>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683568" y="2257205"/>
              <a:ext cx="864096" cy="72008"/>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683568" y="1033069"/>
              <a:ext cx="864096" cy="144016"/>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683568" y="2761261"/>
              <a:ext cx="360040"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13"/>
            <p:cNvSpPr/>
            <p:nvPr/>
          </p:nvSpPr>
          <p:spPr>
            <a:xfrm>
              <a:off x="683568" y="2977285"/>
              <a:ext cx="360040"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正方形/長方形 14"/>
            <p:cNvSpPr/>
            <p:nvPr/>
          </p:nvSpPr>
          <p:spPr>
            <a:xfrm>
              <a:off x="683568" y="3481341"/>
              <a:ext cx="288032"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p:cNvSpPr/>
            <p:nvPr/>
          </p:nvSpPr>
          <p:spPr>
            <a:xfrm>
              <a:off x="683568" y="3769373"/>
              <a:ext cx="864096" cy="288032"/>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正方形/長方形 16"/>
            <p:cNvSpPr/>
            <p:nvPr/>
          </p:nvSpPr>
          <p:spPr>
            <a:xfrm>
              <a:off x="683568" y="4561461"/>
              <a:ext cx="864096"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正方形/長方形 17"/>
            <p:cNvSpPr/>
            <p:nvPr/>
          </p:nvSpPr>
          <p:spPr>
            <a:xfrm>
              <a:off x="683568" y="4633469"/>
              <a:ext cx="864096" cy="360040"/>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正方形/長方形 18"/>
            <p:cNvSpPr/>
            <p:nvPr/>
          </p:nvSpPr>
          <p:spPr>
            <a:xfrm>
              <a:off x="683568" y="5281541"/>
              <a:ext cx="864096"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p:cNvSpPr/>
            <p:nvPr/>
          </p:nvSpPr>
          <p:spPr>
            <a:xfrm>
              <a:off x="683568" y="5713589"/>
              <a:ext cx="864096"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正方形/長方形 20"/>
            <p:cNvSpPr/>
            <p:nvPr/>
          </p:nvSpPr>
          <p:spPr>
            <a:xfrm>
              <a:off x="683568" y="529013"/>
              <a:ext cx="864096" cy="504056"/>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flipV="1">
              <a:off x="683568" y="1465117"/>
              <a:ext cx="864096" cy="144016"/>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flipV="1">
              <a:off x="2411760" y="601021"/>
              <a:ext cx="864096"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flipV="1">
              <a:off x="2411760" y="1969173"/>
              <a:ext cx="864096" cy="144016"/>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flipV="1">
              <a:off x="2411760" y="2905277"/>
              <a:ext cx="288032"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flipV="1">
              <a:off x="2699792" y="2905277"/>
              <a:ext cx="576064" cy="72008"/>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flipV="1">
              <a:off x="2411760" y="2977285"/>
              <a:ext cx="864096" cy="288032"/>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flipV="1">
              <a:off x="2411760" y="3265317"/>
              <a:ext cx="864096" cy="504056"/>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flipV="1">
              <a:off x="1547664" y="3409333"/>
              <a:ext cx="864096" cy="360040"/>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flipV="1">
              <a:off x="1547664" y="4489453"/>
              <a:ext cx="864096"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flipV="1">
              <a:off x="2411760" y="4417445"/>
              <a:ext cx="864096" cy="216024"/>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flipV="1">
              <a:off x="2411760" y="5281541"/>
              <a:ext cx="864096"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flipV="1">
              <a:off x="2411760" y="5641581"/>
              <a:ext cx="864096" cy="216024"/>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2411760" y="5857605"/>
              <a:ext cx="864096" cy="288032"/>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flipV="1">
              <a:off x="1547664" y="4921501"/>
              <a:ext cx="864096" cy="648072"/>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1835696" y="2329213"/>
              <a:ext cx="576064"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正方形/長方形 36"/>
            <p:cNvSpPr/>
            <p:nvPr/>
          </p:nvSpPr>
          <p:spPr>
            <a:xfrm>
              <a:off x="683568" y="2329213"/>
              <a:ext cx="360040"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正方形/長方形 37"/>
            <p:cNvSpPr/>
            <p:nvPr/>
          </p:nvSpPr>
          <p:spPr>
            <a:xfrm>
              <a:off x="683568" y="2113189"/>
              <a:ext cx="360040"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正方形/長方形 38"/>
            <p:cNvSpPr/>
            <p:nvPr/>
          </p:nvSpPr>
          <p:spPr>
            <a:xfrm flipV="1">
              <a:off x="2411760" y="673029"/>
              <a:ext cx="864096" cy="1296144"/>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flipV="1">
              <a:off x="683568" y="1177085"/>
              <a:ext cx="864096" cy="288032"/>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flipV="1">
              <a:off x="1547664" y="601021"/>
              <a:ext cx="864096" cy="1080120"/>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flipV="1">
              <a:off x="1547664" y="1969173"/>
              <a:ext cx="864096" cy="360040"/>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flipV="1">
              <a:off x="1547664" y="2401221"/>
              <a:ext cx="864096" cy="80392"/>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flipV="1">
              <a:off x="1547664" y="2329213"/>
              <a:ext cx="288032" cy="80392"/>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flipV="1">
              <a:off x="1547664" y="3121301"/>
              <a:ext cx="864096" cy="288032"/>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flipV="1">
              <a:off x="683568" y="3553349"/>
              <a:ext cx="864096" cy="216024"/>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971600" y="3481341"/>
              <a:ext cx="576064" cy="72008"/>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8" name="正方形/長方形 47"/>
            <p:cNvSpPr/>
            <p:nvPr/>
          </p:nvSpPr>
          <p:spPr>
            <a:xfrm flipV="1">
              <a:off x="683568" y="3049293"/>
              <a:ext cx="864096" cy="432048"/>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683568" y="2185197"/>
              <a:ext cx="864096" cy="72008"/>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0" name="正方形/長方形 49"/>
            <p:cNvSpPr/>
            <p:nvPr/>
          </p:nvSpPr>
          <p:spPr>
            <a:xfrm>
              <a:off x="1043608" y="2113189"/>
              <a:ext cx="504056" cy="72008"/>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1" name="正方形/長方形 50"/>
            <p:cNvSpPr/>
            <p:nvPr/>
          </p:nvSpPr>
          <p:spPr>
            <a:xfrm flipV="1">
              <a:off x="2411760" y="2113189"/>
              <a:ext cx="864096" cy="360040"/>
            </a:xfrm>
            <a:prstGeom prst="rect">
              <a:avLst/>
            </a:prstGeom>
            <a:solidFill>
              <a:srgbClr val="FA8F00">
                <a:alpha val="30196"/>
              </a:srgbClr>
            </a:solidFill>
            <a:ln>
              <a:solidFill>
                <a:srgbClr val="FA85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1043608" y="2977285"/>
              <a:ext cx="504056"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4" name="正方形/長方形 53"/>
            <p:cNvSpPr/>
            <p:nvPr/>
          </p:nvSpPr>
          <p:spPr>
            <a:xfrm flipV="1">
              <a:off x="1547664" y="3769373"/>
              <a:ext cx="864096" cy="720080"/>
            </a:xfrm>
            <a:prstGeom prst="rect">
              <a:avLst/>
            </a:prstGeom>
            <a:solidFill>
              <a:srgbClr val="FA8F00">
                <a:alpha val="30196"/>
              </a:srgbClr>
            </a:solidFill>
            <a:ln>
              <a:solidFill>
                <a:srgbClr val="FA85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flipV="1">
              <a:off x="2411760" y="3769373"/>
              <a:ext cx="864096" cy="648072"/>
            </a:xfrm>
            <a:prstGeom prst="rect">
              <a:avLst/>
            </a:prstGeom>
            <a:solidFill>
              <a:srgbClr val="FA8F00">
                <a:alpha val="30196"/>
              </a:srgbClr>
            </a:solidFill>
            <a:ln>
              <a:solidFill>
                <a:srgbClr val="FA85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p:cNvSpPr/>
            <p:nvPr/>
          </p:nvSpPr>
          <p:spPr>
            <a:xfrm flipV="1">
              <a:off x="683568" y="4201421"/>
              <a:ext cx="864096" cy="360040"/>
            </a:xfrm>
            <a:prstGeom prst="rect">
              <a:avLst/>
            </a:prstGeom>
            <a:solidFill>
              <a:srgbClr val="FA8F00">
                <a:alpha val="30196"/>
              </a:srgbClr>
            </a:solidFill>
            <a:ln>
              <a:solidFill>
                <a:srgbClr val="FA85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flipV="1">
              <a:off x="1547664" y="4561461"/>
              <a:ext cx="864096" cy="360040"/>
            </a:xfrm>
            <a:prstGeom prst="rect">
              <a:avLst/>
            </a:prstGeom>
            <a:solidFill>
              <a:srgbClr val="FA8F00">
                <a:alpha val="30196"/>
              </a:srgbClr>
            </a:solidFill>
            <a:ln>
              <a:solidFill>
                <a:srgbClr val="FA85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683568" y="2401221"/>
              <a:ext cx="864096" cy="360040"/>
            </a:xfrm>
            <a:prstGeom prst="rect">
              <a:avLst/>
            </a:prstGeom>
            <a:noFill/>
            <a:ln w="254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正方形/長方形 67"/>
            <p:cNvSpPr/>
            <p:nvPr/>
          </p:nvSpPr>
          <p:spPr>
            <a:xfrm>
              <a:off x="683568" y="1609133"/>
              <a:ext cx="864096" cy="432048"/>
            </a:xfrm>
            <a:prstGeom prst="rect">
              <a:avLst/>
            </a:prstGeom>
            <a:noFill/>
            <a:ln w="254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p:cNvSpPr/>
            <p:nvPr/>
          </p:nvSpPr>
          <p:spPr>
            <a:xfrm>
              <a:off x="683568" y="4993509"/>
              <a:ext cx="872480" cy="288032"/>
            </a:xfrm>
            <a:prstGeom prst="rect">
              <a:avLst/>
            </a:prstGeom>
            <a:solidFill>
              <a:schemeClr val="bg2">
                <a:lumMod val="10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p:cNvSpPr/>
            <p:nvPr/>
          </p:nvSpPr>
          <p:spPr>
            <a:xfrm>
              <a:off x="683568" y="4057405"/>
              <a:ext cx="864096" cy="144016"/>
            </a:xfrm>
            <a:prstGeom prst="rect">
              <a:avLst/>
            </a:prstGeom>
            <a:solidFill>
              <a:schemeClr val="bg2">
                <a:lumMod val="10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flipV="1">
              <a:off x="2411760" y="5353549"/>
              <a:ext cx="864096" cy="288032"/>
            </a:xfrm>
            <a:prstGeom prst="rect">
              <a:avLst/>
            </a:prstGeom>
            <a:solidFill>
              <a:srgbClr val="FA8F00">
                <a:alpha val="30196"/>
              </a:srgbClr>
            </a:solidFill>
            <a:ln>
              <a:solidFill>
                <a:srgbClr val="FA85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683568" y="5353549"/>
              <a:ext cx="872480" cy="144016"/>
            </a:xfrm>
            <a:prstGeom prst="rect">
              <a:avLst/>
            </a:prstGeom>
            <a:solidFill>
              <a:schemeClr val="bg2">
                <a:lumMod val="10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p:cNvSpPr/>
            <p:nvPr/>
          </p:nvSpPr>
          <p:spPr>
            <a:xfrm>
              <a:off x="683568" y="5497565"/>
              <a:ext cx="864096" cy="72008"/>
            </a:xfrm>
            <a:prstGeom prst="rect">
              <a:avLst/>
            </a:prstGeom>
            <a:solidFill>
              <a:srgbClr val="558ED5">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9" name="正方形/長方形 68"/>
            <p:cNvSpPr/>
            <p:nvPr/>
          </p:nvSpPr>
          <p:spPr>
            <a:xfrm>
              <a:off x="683568" y="5569573"/>
              <a:ext cx="872480" cy="144016"/>
            </a:xfrm>
            <a:prstGeom prst="rect">
              <a:avLst/>
            </a:prstGeom>
            <a:solidFill>
              <a:schemeClr val="bg2">
                <a:lumMod val="10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p:cNvSpPr/>
            <p:nvPr/>
          </p:nvSpPr>
          <p:spPr>
            <a:xfrm>
              <a:off x="683568" y="5929613"/>
              <a:ext cx="864096" cy="144016"/>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p:cNvSpPr/>
            <p:nvPr/>
          </p:nvSpPr>
          <p:spPr>
            <a:xfrm flipV="1">
              <a:off x="1547664" y="5785597"/>
              <a:ext cx="864096" cy="216024"/>
            </a:xfrm>
            <a:prstGeom prst="rect">
              <a:avLst/>
            </a:prstGeom>
            <a:solidFill>
              <a:srgbClr val="FA8F00">
                <a:alpha val="30196"/>
              </a:srgbClr>
            </a:solidFill>
            <a:ln>
              <a:solidFill>
                <a:srgbClr val="FA85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flipV="1">
              <a:off x="683568" y="5785597"/>
              <a:ext cx="864096" cy="144016"/>
            </a:xfrm>
            <a:prstGeom prst="rect">
              <a:avLst/>
            </a:prstGeom>
            <a:solidFill>
              <a:srgbClr val="FA8F00">
                <a:alpha val="30196"/>
              </a:srgbClr>
            </a:solidFill>
            <a:ln>
              <a:solidFill>
                <a:srgbClr val="FA85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p:cNvSpPr/>
            <p:nvPr/>
          </p:nvSpPr>
          <p:spPr>
            <a:xfrm>
              <a:off x="683568" y="6073629"/>
              <a:ext cx="872480" cy="360040"/>
            </a:xfrm>
            <a:prstGeom prst="rect">
              <a:avLst/>
            </a:prstGeom>
            <a:solidFill>
              <a:schemeClr val="bg2">
                <a:lumMod val="10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p:cNvSpPr/>
            <p:nvPr/>
          </p:nvSpPr>
          <p:spPr>
            <a:xfrm>
              <a:off x="683568" y="2833269"/>
              <a:ext cx="872480" cy="144016"/>
            </a:xfrm>
            <a:prstGeom prst="rect">
              <a:avLst/>
            </a:prstGeom>
            <a:solidFill>
              <a:schemeClr val="bg2">
                <a:lumMod val="10000"/>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p:cNvSpPr/>
            <p:nvPr/>
          </p:nvSpPr>
          <p:spPr>
            <a:xfrm>
              <a:off x="1043608" y="2761261"/>
              <a:ext cx="504056" cy="72008"/>
            </a:xfrm>
            <a:prstGeom prst="rect">
              <a:avLst/>
            </a:prstGeom>
            <a:solidFill>
              <a:srgbClr val="7030A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0" name="正方形/長方形 79"/>
            <p:cNvSpPr/>
            <p:nvPr/>
          </p:nvSpPr>
          <p:spPr>
            <a:xfrm flipV="1">
              <a:off x="1547664" y="6001621"/>
              <a:ext cx="864096" cy="288032"/>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p:cNvSpPr/>
            <p:nvPr/>
          </p:nvSpPr>
          <p:spPr>
            <a:xfrm flipV="1">
              <a:off x="2411760" y="6145637"/>
              <a:ext cx="864096" cy="144016"/>
            </a:xfrm>
            <a:prstGeom prst="rect">
              <a:avLst/>
            </a:prstGeom>
            <a:solidFill>
              <a:srgbClr val="FA8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テキスト ボックス 83"/>
            <p:cNvSpPr txBox="1"/>
            <p:nvPr/>
          </p:nvSpPr>
          <p:spPr>
            <a:xfrm>
              <a:off x="3707904" y="476672"/>
              <a:ext cx="861774" cy="3240360"/>
            </a:xfrm>
            <a:prstGeom prst="rect">
              <a:avLst/>
            </a:prstGeom>
            <a:solidFill>
              <a:srgbClr val="FA8F00">
                <a:alpha val="30196"/>
              </a:srgbClr>
            </a:solidFill>
          </p:spPr>
          <p:txBody>
            <a:bodyPr vert="eaVert" wrap="square" rtlCol="0">
              <a:spAutoFit/>
            </a:bodyPr>
            <a:lstStyle/>
            <a:p>
              <a:pPr algn="ctr"/>
              <a:r>
                <a:rPr kumimoji="1" lang="ja-JP" altLang="en-US" sz="4400" dirty="0" smtClean="0">
                  <a:latin typeface="HG丸ｺﾞｼｯｸM-PRO" pitchFamily="50" charset="-128"/>
                  <a:ea typeface="HG丸ｺﾞｼｯｸM-PRO" pitchFamily="50" charset="-128"/>
                </a:rPr>
                <a:t>バラエティ</a:t>
              </a:r>
              <a:endParaRPr kumimoji="1" lang="ja-JP" altLang="en-US" sz="4400" dirty="0">
                <a:latin typeface="HG丸ｺﾞｼｯｸM-PRO" pitchFamily="50" charset="-128"/>
                <a:ea typeface="HG丸ｺﾞｼｯｸM-PRO" pitchFamily="50" charset="-128"/>
              </a:endParaRPr>
            </a:p>
          </p:txBody>
        </p:sp>
      </p:grpSp>
      <p:sp>
        <p:nvSpPr>
          <p:cNvPr id="76" name="Text Box 30"/>
          <p:cNvSpPr txBox="1">
            <a:spLocks noChangeArrowheads="1"/>
          </p:cNvSpPr>
          <p:nvPr/>
        </p:nvSpPr>
        <p:spPr bwMode="auto">
          <a:xfrm>
            <a:off x="4644008" y="4365104"/>
            <a:ext cx="3528392" cy="646331"/>
          </a:xfrm>
          <a:prstGeom prst="rect">
            <a:avLst/>
          </a:prstGeom>
          <a:noFill/>
          <a:ln w="76200" cmpd="sng">
            <a:solidFill>
              <a:srgbClr val="99FF33"/>
            </a:solidFill>
            <a:miter lim="800000"/>
            <a:headEnd/>
            <a:tailEnd/>
          </a:ln>
          <a:effectLst/>
        </p:spPr>
        <p:txBody>
          <a:bodyPr vert="horz" wrap="square">
            <a:spAutoFit/>
          </a:bodyPr>
          <a:lstStyle/>
          <a:p>
            <a:pPr algn="ctr">
              <a:spcBef>
                <a:spcPct val="50000"/>
              </a:spcBef>
            </a:pPr>
            <a:r>
              <a:rPr lang="ja-JP" altLang="en-US" sz="3600" dirty="0" smtClean="0">
                <a:ea typeface="HG丸ｺﾞｼｯｸM-PRO" pitchFamily="50" charset="-128"/>
              </a:rPr>
              <a:t>見ている人</a:t>
            </a:r>
            <a:endParaRPr lang="ja-JP" altLang="en-US" sz="3600" dirty="0">
              <a:ea typeface="HG丸ｺﾞｼｯｸM-PRO" pitchFamily="50" charset="-128"/>
            </a:endParaRPr>
          </a:p>
        </p:txBody>
      </p:sp>
      <p:sp>
        <p:nvSpPr>
          <p:cNvPr id="85" name="Text Box 30"/>
          <p:cNvSpPr txBox="1">
            <a:spLocks noChangeArrowheads="1"/>
          </p:cNvSpPr>
          <p:nvPr/>
        </p:nvSpPr>
        <p:spPr bwMode="auto">
          <a:xfrm>
            <a:off x="4716016" y="1052736"/>
            <a:ext cx="4427984" cy="3231654"/>
          </a:xfrm>
          <a:prstGeom prst="rect">
            <a:avLst/>
          </a:prstGeom>
          <a:noFill/>
          <a:ln w="76200" cmpd="sng">
            <a:noFill/>
            <a:miter lim="800000"/>
            <a:headEnd/>
            <a:tailEnd/>
          </a:ln>
          <a:effectLst/>
        </p:spPr>
        <p:txBody>
          <a:bodyPr vert="horz" wrap="square">
            <a:spAutoFit/>
          </a:bodyPr>
          <a:lstStyle/>
          <a:p>
            <a:pPr>
              <a:spcBef>
                <a:spcPct val="50000"/>
              </a:spcBef>
            </a:pPr>
            <a:r>
              <a:rPr lang="ja-JP" altLang="en-US" sz="2800" dirty="0" smtClean="0">
                <a:ea typeface="HG丸ｺﾞｼｯｸM-PRO" pitchFamily="50" charset="-128"/>
              </a:rPr>
              <a:t>・昼にやっているが，</a:t>
            </a:r>
            <a:endParaRPr lang="en-US" altLang="ja-JP" sz="2800" dirty="0" smtClean="0">
              <a:ea typeface="HG丸ｺﾞｼｯｸM-PRO" pitchFamily="50" charset="-128"/>
            </a:endParaRPr>
          </a:p>
          <a:p>
            <a:pPr>
              <a:lnSpc>
                <a:spcPts val="2000"/>
              </a:lnSpc>
              <a:spcBef>
                <a:spcPct val="50000"/>
              </a:spcBef>
            </a:pPr>
            <a:r>
              <a:rPr lang="ja-JP" altLang="en-US" sz="2800" dirty="0" smtClean="0">
                <a:ea typeface="HG丸ｺﾞｼｯｸM-PRO" pitchFamily="50" charset="-128"/>
              </a:rPr>
              <a:t>　夜が多い。</a:t>
            </a:r>
            <a:endParaRPr lang="en-US" altLang="ja-JP" sz="2800" dirty="0" smtClean="0">
              <a:ea typeface="HG丸ｺﾞｼｯｸM-PRO" pitchFamily="50" charset="-128"/>
            </a:endParaRPr>
          </a:p>
          <a:p>
            <a:pPr>
              <a:spcBef>
                <a:spcPct val="50000"/>
              </a:spcBef>
            </a:pPr>
            <a:r>
              <a:rPr lang="ja-JP" altLang="en-US" sz="2800" dirty="0" smtClean="0">
                <a:ea typeface="HG丸ｺﾞｼｯｸM-PRO" pitchFamily="50" charset="-128"/>
              </a:rPr>
              <a:t>・夜は，１９時台から</a:t>
            </a:r>
            <a:endParaRPr lang="en-US" altLang="ja-JP" sz="2800" dirty="0" smtClean="0">
              <a:ea typeface="HG丸ｺﾞｼｯｸM-PRO" pitchFamily="50" charset="-128"/>
            </a:endParaRPr>
          </a:p>
          <a:p>
            <a:pPr>
              <a:lnSpc>
                <a:spcPts val="2000"/>
              </a:lnSpc>
              <a:spcBef>
                <a:spcPct val="50000"/>
              </a:spcBef>
            </a:pPr>
            <a:r>
              <a:rPr lang="ja-JP" altLang="en-US" sz="2800" dirty="0" smtClean="0">
                <a:ea typeface="HG丸ｺﾞｼｯｸM-PRO" pitchFamily="50" charset="-128"/>
              </a:rPr>
              <a:t>　やっている。</a:t>
            </a:r>
            <a:endParaRPr lang="en-US" altLang="ja-JP" sz="2800" dirty="0" smtClean="0">
              <a:ea typeface="HG丸ｺﾞｼｯｸM-PRO" pitchFamily="50" charset="-128"/>
            </a:endParaRPr>
          </a:p>
          <a:p>
            <a:pPr>
              <a:spcBef>
                <a:spcPct val="50000"/>
              </a:spcBef>
            </a:pPr>
            <a:r>
              <a:rPr lang="ja-JP" altLang="en-US" sz="2800" dirty="0" smtClean="0">
                <a:ea typeface="HG丸ｺﾞｼｯｸM-PRO" pitchFamily="50" charset="-128"/>
              </a:rPr>
              <a:t>・すごいおそい時間帯</a:t>
            </a:r>
            <a:endParaRPr lang="en-US" altLang="ja-JP" sz="2800" dirty="0" smtClean="0">
              <a:ea typeface="HG丸ｺﾞｼｯｸM-PRO" pitchFamily="50" charset="-128"/>
            </a:endParaRPr>
          </a:p>
          <a:p>
            <a:pPr>
              <a:lnSpc>
                <a:spcPts val="2000"/>
              </a:lnSpc>
              <a:spcBef>
                <a:spcPct val="50000"/>
              </a:spcBef>
            </a:pPr>
            <a:r>
              <a:rPr lang="ja-JP" altLang="en-US" sz="2800" dirty="0" smtClean="0">
                <a:ea typeface="HG丸ｺﾞｼｯｸM-PRO" pitchFamily="50" charset="-128"/>
              </a:rPr>
              <a:t>　もある。　</a:t>
            </a:r>
            <a:endParaRPr lang="en-US" altLang="ja-JP" sz="2800" dirty="0" smtClean="0">
              <a:ea typeface="HG丸ｺﾞｼｯｸM-PRO" pitchFamily="50" charset="-128"/>
            </a:endParaRPr>
          </a:p>
        </p:txBody>
      </p:sp>
      <p:sp>
        <p:nvSpPr>
          <p:cNvPr id="86" name="Text Box 30"/>
          <p:cNvSpPr txBox="1">
            <a:spLocks noChangeArrowheads="1"/>
          </p:cNvSpPr>
          <p:nvPr/>
        </p:nvSpPr>
        <p:spPr bwMode="auto">
          <a:xfrm>
            <a:off x="4716016" y="5085184"/>
            <a:ext cx="4427984" cy="1467068"/>
          </a:xfrm>
          <a:prstGeom prst="rect">
            <a:avLst/>
          </a:prstGeom>
          <a:noFill/>
          <a:ln w="76200" cmpd="sng">
            <a:noFill/>
            <a:miter lim="800000"/>
            <a:headEnd/>
            <a:tailEnd/>
          </a:ln>
          <a:effectLst/>
        </p:spPr>
        <p:txBody>
          <a:bodyPr vert="horz" wrap="square">
            <a:spAutoFit/>
          </a:bodyPr>
          <a:lstStyle/>
          <a:p>
            <a:pPr>
              <a:spcBef>
                <a:spcPct val="50000"/>
              </a:spcBef>
            </a:pPr>
            <a:r>
              <a:rPr lang="ja-JP" altLang="en-US" sz="2800" dirty="0" smtClean="0">
                <a:ea typeface="HG丸ｺﾞｼｯｸM-PRO" pitchFamily="50" charset="-128"/>
              </a:rPr>
              <a:t>・夜は，１９時台から</a:t>
            </a:r>
            <a:endParaRPr lang="en-US" altLang="ja-JP" sz="2800" dirty="0" smtClean="0">
              <a:ea typeface="HG丸ｺﾞｼｯｸM-PRO" pitchFamily="50" charset="-128"/>
            </a:endParaRPr>
          </a:p>
          <a:p>
            <a:pPr>
              <a:lnSpc>
                <a:spcPts val="2000"/>
              </a:lnSpc>
              <a:spcBef>
                <a:spcPct val="50000"/>
              </a:spcBef>
            </a:pPr>
            <a:r>
              <a:rPr lang="ja-JP" altLang="en-US" sz="2800" dirty="0" smtClean="0">
                <a:ea typeface="HG丸ｺﾞｼｯｸM-PRO" pitchFamily="50" charset="-128"/>
              </a:rPr>
              <a:t>　は，私が見る。家族</a:t>
            </a:r>
            <a:endParaRPr lang="en-US" altLang="ja-JP" sz="2800" dirty="0" smtClean="0">
              <a:ea typeface="HG丸ｺﾞｼｯｸM-PRO" pitchFamily="50" charset="-128"/>
            </a:endParaRPr>
          </a:p>
          <a:p>
            <a:pPr>
              <a:lnSpc>
                <a:spcPts val="2000"/>
              </a:lnSpc>
              <a:spcBef>
                <a:spcPct val="50000"/>
              </a:spcBef>
            </a:pPr>
            <a:r>
              <a:rPr lang="ja-JP" altLang="en-US" sz="2800" dirty="0" smtClean="0">
                <a:ea typeface="HG丸ｺﾞｼｯｸM-PRO" pitchFamily="50" charset="-128"/>
              </a:rPr>
              <a:t>　で見る。</a:t>
            </a:r>
            <a:endParaRPr lang="en-US" altLang="ja-JP" sz="2800" dirty="0" smtClean="0">
              <a:ea typeface="HG丸ｺﾞｼｯｸM-PRO" pitchFamily="50" charset="-128"/>
            </a:endParaRP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4.2|0.9|0.7|0.6|0.2|0.2|0.3"/>
</p:tagLst>
</file>

<file path=ppt/tags/tag2.xml><?xml version="1.0" encoding="utf-8"?>
<p:tagLst xmlns:a="http://schemas.openxmlformats.org/drawingml/2006/main" xmlns:r="http://schemas.openxmlformats.org/officeDocument/2006/relationships" xmlns:p="http://schemas.openxmlformats.org/presentationml/2006/main">
  <p:tag name="TIMING" val="|14.2|0.9|0.7|0.6|0.2|0.2|0.3"/>
</p:tagLst>
</file>

<file path=ppt/tags/tag3.xml><?xml version="1.0" encoding="utf-8"?>
<p:tagLst xmlns:a="http://schemas.openxmlformats.org/drawingml/2006/main" xmlns:r="http://schemas.openxmlformats.org/officeDocument/2006/relationships" xmlns:p="http://schemas.openxmlformats.org/presentationml/2006/main">
  <p:tag name="TIMING" val="|14.2|0.9|0.7|0.6|0.2|0.2|0.3"/>
</p:tagLst>
</file>

<file path=ppt/tags/tag4.xml><?xml version="1.0" encoding="utf-8"?>
<p:tagLst xmlns:a="http://schemas.openxmlformats.org/drawingml/2006/main" xmlns:r="http://schemas.openxmlformats.org/officeDocument/2006/relationships" xmlns:p="http://schemas.openxmlformats.org/presentationml/2006/main">
  <p:tag name="TIMING" val="|14.2|0.9|0.7|0.6|0.2|0.2|0.3"/>
</p:tagLst>
</file>

<file path=ppt/tags/tag5.xml><?xml version="1.0" encoding="utf-8"?>
<p:tagLst xmlns:a="http://schemas.openxmlformats.org/drawingml/2006/main" xmlns:r="http://schemas.openxmlformats.org/officeDocument/2006/relationships" xmlns:p="http://schemas.openxmlformats.org/presentationml/2006/main">
  <p:tag name="TIMING" val="|14.2|0.9|0.7|0.6|0.2|0.2|0.3"/>
</p:tagLst>
</file>

<file path=ppt/tags/tag6.xml><?xml version="1.0" encoding="utf-8"?>
<p:tagLst xmlns:a="http://schemas.openxmlformats.org/drawingml/2006/main" xmlns:r="http://schemas.openxmlformats.org/officeDocument/2006/relationships" xmlns:p="http://schemas.openxmlformats.org/presentationml/2006/main">
  <p:tag name="TIMING" val="|14.2|0.9|0.7|0.6|0.2|0.2|0.3"/>
</p:tagLst>
</file>

<file path=ppt/tags/tag7.xml><?xml version="1.0" encoding="utf-8"?>
<p:tagLst xmlns:a="http://schemas.openxmlformats.org/drawingml/2006/main" xmlns:r="http://schemas.openxmlformats.org/officeDocument/2006/relationships" xmlns:p="http://schemas.openxmlformats.org/presentationml/2006/main">
  <p:tag name="TIMING" val="|0.4|0.8"/>
</p:tagLst>
</file>

<file path=ppt/theme/theme1.xml><?xml version="1.0" encoding="utf-8"?>
<a:theme xmlns:a="http://schemas.openxmlformats.org/drawingml/2006/main" name="メディつき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キュート">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3226</TotalTime>
  <Words>1060</Words>
  <Application>Microsoft Office PowerPoint</Application>
  <PresentationFormat>画面に合わせる (4:3)</PresentationFormat>
  <Paragraphs>128</Paragraphs>
  <Slides>12</Slides>
  <Notes>12</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メディつきE</vt:lpstr>
      <vt:lpstr>スライド 1</vt:lpstr>
      <vt:lpstr>スライド 2</vt:lpstr>
      <vt:lpstr>スライド 3</vt:lpstr>
      <vt:lpstr>スライド 4</vt:lpstr>
      <vt:lpstr>スライド 5</vt:lpstr>
      <vt:lpstr>スライド 6</vt:lpstr>
      <vt:lpstr>スライド 7</vt:lpstr>
      <vt:lpstr>スライド 8</vt:lpstr>
      <vt:lpstr>スライド 9</vt:lpstr>
      <vt:lpstr>スライド 10</vt:lpstr>
      <vt:lpstr>スライド 11</vt:lpstr>
      <vt:lpstr>スライド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hisa</dc:creator>
  <cp:lastModifiedBy>高橋　伸明</cp:lastModifiedBy>
  <cp:revision>34</cp:revision>
  <dcterms:created xsi:type="dcterms:W3CDTF">2010-10-17T14:29:56Z</dcterms:created>
  <dcterms:modified xsi:type="dcterms:W3CDTF">2010-11-14T22:03:23Z</dcterms:modified>
</cp:coreProperties>
</file>