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73" r:id="rId2"/>
    <p:sldId id="274" r:id="rId3"/>
    <p:sldId id="275" r:id="rId4"/>
    <p:sldId id="276" r:id="rId5"/>
    <p:sldId id="289" r:id="rId6"/>
    <p:sldId id="280" r:id="rId7"/>
    <p:sldId id="281" r:id="rId8"/>
    <p:sldId id="282" r:id="rId9"/>
    <p:sldId id="290" r:id="rId10"/>
    <p:sldId id="283" r:id="rId11"/>
    <p:sldId id="288" r:id="rId12"/>
    <p:sldId id="284" r:id="rId13"/>
  </p:sldIdLst>
  <p:sldSz cx="9144000" cy="6858000" type="screen4x3"/>
  <p:notesSz cx="6858000" cy="9144000"/>
  <p:embeddedFontLst>
    <p:embeddedFont>
      <p:font typeface="Trebuchet MS" pitchFamily="34" charset="0"/>
      <p:regular r:id="rId15"/>
      <p:bold r:id="rId16"/>
      <p:italic r:id="rId17"/>
      <p:boldItalic r:id="rId18"/>
    </p:embeddedFont>
    <p:embeddedFont>
      <p:font typeface="HG丸ｺﾞｼｯｸM-PRO" pitchFamily="50" charset="-128"/>
      <p:regular r:id="rId19"/>
    </p:embeddedFont>
    <p:embeddedFont>
      <p:font typeface="HGP創英角ｺﾞｼｯｸUB" pitchFamily="50" charset="-128"/>
      <p:regular r:id="rId20"/>
    </p:embeddedFont>
    <p:embeddedFont>
      <p:font typeface="HGS創英角ｺﾞｼｯｸUB" pitchFamily="50" charset="-128"/>
      <p:regular r:id="rId21"/>
    </p:embeddedFont>
    <p:embeddedFont>
      <p:font typeface="HGP創英ﾌﾟﾚｾﾞﾝｽEB" pitchFamily="18" charset="-128"/>
      <p:regular r:id="rId22"/>
    </p:embeddedFont>
    <p:embeddedFont>
      <p:font typeface="Calibri" pitchFamily="34" charset="0"/>
      <p:regular r:id="rId23"/>
      <p:bold r:id="rId24"/>
      <p:italic r:id="rId25"/>
      <p:boldItalic r:id="rId26"/>
    </p:embeddedFont>
    <p:embeddedFont>
      <p:font typeface="Arial Black" pitchFamily="34" charset="0"/>
      <p:bold r:id="rId27"/>
    </p:embeddedFont>
    <p:embeddedFont>
      <p:font typeface="HGP創英角ﾎﾟｯﾌﾟ体" pitchFamily="50" charset="-128"/>
      <p:regular r:id="rId28"/>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99FF33"/>
    <a:srgbClr val="AB2FFF"/>
    <a:srgbClr val="FF6600"/>
    <a:srgbClr val="FF33CC"/>
    <a:srgbClr val="558ED5"/>
    <a:srgbClr val="000066"/>
    <a:srgbClr val="FA8F00"/>
    <a:srgbClr val="FA8504"/>
    <a:srgbClr val="FDAB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5" autoAdjust="0"/>
    <p:restoredTop sz="77289" autoAdjust="0"/>
  </p:normalViewPr>
  <p:slideViewPr>
    <p:cSldViewPr>
      <p:cViewPr varScale="1">
        <p:scale>
          <a:sx n="46" d="100"/>
          <a:sy n="46" d="100"/>
        </p:scale>
        <p:origin x="-192" y="-96"/>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24F7E-9D48-46A3-90D4-2C8C7C89BE4F}" type="datetimeFigureOut">
              <a:rPr kumimoji="1" lang="ja-JP" altLang="en-US" smtClean="0"/>
              <a:pPr/>
              <a:t>2010/11/15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1C201-7A30-4AEF-B0ED-0CAA9D4C813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今日は新聞記事を調べます。</a:t>
            </a:r>
            <a:endParaRPr kumimoji="1" lang="ja-JP" altLang="en-US" dirty="0"/>
          </a:p>
        </p:txBody>
      </p:sp>
      <p:sp>
        <p:nvSpPr>
          <p:cNvPr id="4" name="スライド番号プレースホルダ 3"/>
          <p:cNvSpPr>
            <a:spLocks noGrp="1"/>
          </p:cNvSpPr>
          <p:nvPr>
            <p:ph type="sldNum" sz="quarter" idx="10"/>
          </p:nvPr>
        </p:nvSpPr>
        <p:spPr/>
        <p:txBody>
          <a:bodyPr/>
          <a:lstStyle/>
          <a:p>
            <a:fld id="{5561C201-7A30-4AEF-B0ED-0CAA9D4C813D}"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HG丸ｺﾞｼｯｸM-PRO" pitchFamily="50" charset="-128"/>
                <a:cs typeface="+mn-cs"/>
              </a:rPr>
              <a:t>この記事はどうして</a:t>
            </a:r>
            <a:r>
              <a:rPr kumimoji="1" lang="ja-JP" altLang="en-US" sz="1200" kern="1200" dirty="0" smtClean="0">
                <a:solidFill>
                  <a:schemeClr val="tx1"/>
                </a:solidFill>
                <a:latin typeface="+mn-lt"/>
                <a:ea typeface="HG丸ｺﾞｼｯｸM-PRO" pitchFamily="50" charset="-128"/>
                <a:cs typeface="+mn-cs"/>
              </a:rPr>
              <a:t>トップ記事のよ</a:t>
            </a:r>
            <a:r>
              <a:rPr kumimoji="1" lang="ja-JP" altLang="ja-JP" sz="1200" kern="1200" dirty="0" smtClean="0">
                <a:solidFill>
                  <a:schemeClr val="tx1"/>
                </a:solidFill>
                <a:latin typeface="+mn-lt"/>
                <a:ea typeface="HG丸ｺﾞｼｯｸM-PRO" pitchFamily="50" charset="-128"/>
                <a:cs typeface="+mn-cs"/>
              </a:rPr>
              <a:t>うな大きな記事にはならないのだと思いますか？</a:t>
            </a:r>
            <a:endParaRPr kumimoji="1" lang="en-US" altLang="ja-JP" sz="1200" kern="1200" dirty="0" smtClean="0">
              <a:solidFill>
                <a:schemeClr val="tx1"/>
              </a:solidFill>
              <a:latin typeface="+mn-lt"/>
              <a:ea typeface="HG丸ｺﾞｼｯｸM-PRO" pitchFamily="50" charset="-128"/>
              <a:cs typeface="+mn-cs"/>
            </a:endParaRPr>
          </a:p>
          <a:p>
            <a:r>
              <a:rPr kumimoji="1" lang="ja-JP" altLang="en-US" sz="1200" kern="1200" dirty="0" smtClean="0">
                <a:solidFill>
                  <a:schemeClr val="tx1"/>
                </a:solidFill>
                <a:latin typeface="+mn-lt"/>
                <a:ea typeface="HG丸ｺﾞｼｯｸM-PRO" pitchFamily="50" charset="-128"/>
                <a:cs typeface="+mn-cs"/>
              </a:rPr>
              <a:t>（３人ほど指名する）</a:t>
            </a:r>
            <a:endParaRPr kumimoji="1" lang="en-US" altLang="ja-JP" sz="1200" kern="1200" dirty="0" smtClean="0">
              <a:solidFill>
                <a:schemeClr val="tx1"/>
              </a:solidFill>
              <a:latin typeface="+mn-lt"/>
              <a:ea typeface="HG丸ｺﾞｼｯｸM-PRO" pitchFamily="50" charset="-128"/>
              <a:cs typeface="+mn-cs"/>
            </a:endParaRPr>
          </a:p>
          <a:p>
            <a:r>
              <a:rPr kumimoji="1" lang="ja-JP" altLang="ja-JP" sz="1200" kern="1200" dirty="0" smtClean="0">
                <a:solidFill>
                  <a:schemeClr val="tx1"/>
                </a:solidFill>
                <a:latin typeface="+mn-lt"/>
                <a:ea typeface="+mn-ea"/>
                <a:cs typeface="+mn-cs"/>
              </a:rPr>
              <a:t>＜予想される反応＞</a:t>
            </a:r>
          </a:p>
          <a:p>
            <a:r>
              <a:rPr kumimoji="1" lang="ja-JP" altLang="ja-JP" sz="1200" kern="1200" dirty="0" smtClean="0">
                <a:solidFill>
                  <a:schemeClr val="tx1"/>
                </a:solidFill>
                <a:latin typeface="+mn-lt"/>
                <a:ea typeface="+mn-ea"/>
                <a:cs typeface="+mn-cs"/>
              </a:rPr>
              <a:t>・紙面に限りがあるから。</a:t>
            </a:r>
          </a:p>
          <a:p>
            <a:r>
              <a:rPr kumimoji="1" lang="ja-JP" altLang="ja-JP" sz="1200" kern="1200" dirty="0" smtClean="0">
                <a:solidFill>
                  <a:schemeClr val="tx1"/>
                </a:solidFill>
                <a:latin typeface="+mn-lt"/>
                <a:ea typeface="+mn-ea"/>
                <a:cs typeface="+mn-cs"/>
              </a:rPr>
              <a:t>・もっと話題性のある記事が選ばれるから。</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F196603A-639A-4E55-821B-13D153C25AB0}" type="slidenum">
              <a:rPr lang="ja-JP" altLang="en-US" smtClean="0"/>
              <a:pPr/>
              <a:t>10</a:t>
            </a:fld>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新聞社にも伝えたいことの優先順位があります。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紙</a:t>
            </a:r>
            <a:r>
              <a:rPr kumimoji="1" lang="ja-JP" altLang="en-US" sz="1200" kern="1200" dirty="0" smtClean="0">
                <a:solidFill>
                  <a:schemeClr val="tx1"/>
                </a:solidFill>
                <a:latin typeface="+mn-lt"/>
                <a:ea typeface="+mn-ea"/>
                <a:cs typeface="+mn-cs"/>
              </a:rPr>
              <a:t>面</a:t>
            </a:r>
            <a:r>
              <a:rPr kumimoji="1" lang="ja-JP" altLang="ja-JP" sz="1200" kern="1200" dirty="0" smtClean="0">
                <a:solidFill>
                  <a:schemeClr val="tx1"/>
                </a:solidFill>
                <a:latin typeface="+mn-lt"/>
                <a:ea typeface="+mn-ea"/>
                <a:cs typeface="+mn-cs"/>
              </a:rPr>
              <a:t>には限りがあるので，</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社会的な意味が大きい</a:t>
            </a:r>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話題性が高い</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と新聞社が判断した記事が掲載され</a:t>
            </a:r>
            <a:r>
              <a:rPr kumimoji="1" lang="ja-JP" altLang="en-US" sz="1200" kern="1200" dirty="0" smtClean="0">
                <a:solidFill>
                  <a:schemeClr val="tx1"/>
                </a:solidFill>
                <a:latin typeface="+mn-lt"/>
                <a:ea typeface="+mn-ea"/>
                <a:cs typeface="+mn-cs"/>
              </a:rPr>
              <a:t>ます。</a:t>
            </a:r>
            <a:endParaRPr kumimoji="1" lang="en-US" altLang="ja-JP" sz="1200" kern="1200" dirty="0" smtClean="0">
              <a:solidFill>
                <a:schemeClr val="tx1"/>
              </a:solidFill>
              <a:latin typeface="+mn-lt"/>
              <a:ea typeface="HG丸ｺﾞｼｯｸM-PRO" pitchFamily="50" charset="-128"/>
              <a:cs typeface="+mn-cs"/>
            </a:endParaRPr>
          </a:p>
        </p:txBody>
      </p:sp>
      <p:sp>
        <p:nvSpPr>
          <p:cNvPr id="4" name="スライド番号プレースホルダ 3"/>
          <p:cNvSpPr>
            <a:spLocks noGrp="1"/>
          </p:cNvSpPr>
          <p:nvPr>
            <p:ph type="sldNum" sz="quarter" idx="10"/>
          </p:nvPr>
        </p:nvSpPr>
        <p:spPr/>
        <p:txBody>
          <a:bodyPr/>
          <a:lstStyle/>
          <a:p>
            <a:fld id="{F196603A-639A-4E55-821B-13D153C25AB0}" type="slidenum">
              <a:rPr lang="ja-JP" altLang="en-US" smtClean="0"/>
              <a:pPr/>
              <a:t>11</a:t>
            </a:fld>
            <a:endParaRPr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今日の勉強をまとめます。</a:t>
            </a:r>
            <a:r>
              <a:rPr kumimoji="1" lang="ja-JP" altLang="en-US" sz="1200" kern="1200" dirty="0" smtClean="0">
                <a:solidFill>
                  <a:schemeClr val="tx1"/>
                </a:solidFill>
                <a:latin typeface="Arial" charset="0"/>
                <a:ea typeface="ＭＳ Ｐ明朝" pitchFamily="18" charset="-128"/>
                <a:cs typeface="+mn-cs"/>
              </a:rPr>
              <a:t>ワークシートの３を見ましょう。</a:t>
            </a:r>
            <a:endParaRPr kumimoji="1" lang="en-US" altLang="ja-JP" sz="1200" kern="1200" dirty="0" smtClean="0">
              <a:solidFill>
                <a:schemeClr val="tx1"/>
              </a:solidFill>
              <a:latin typeface="Arial" charset="0"/>
              <a:ea typeface="ＭＳ Ｐ明朝" pitchFamily="18"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Arial" charset="0"/>
                <a:ea typeface="ＭＳ Ｐ明朝" pitchFamily="18" charset="-128"/>
                <a:cs typeface="+mn-cs"/>
              </a:rPr>
              <a:t>□にことばをあてはめて新聞記事の特性をまとめましょう。</a:t>
            </a:r>
            <a:endParaRPr kumimoji="1" lang="en-US" altLang="ja-JP" sz="1200" kern="1200" dirty="0" smtClean="0">
              <a:solidFill>
                <a:schemeClr val="tx1"/>
              </a:solidFill>
              <a:latin typeface="Arial" charset="0"/>
              <a:ea typeface="ＭＳ Ｐ明朝" pitchFamily="18"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HG丸ｺﾞｼｯｸM-PRO" pitchFamily="50" charset="-128"/>
                <a:cs typeface="+mn-cs"/>
              </a:rPr>
              <a:t>（書く時間を１，２分間とる）</a:t>
            </a:r>
            <a:endParaRPr kumimoji="1" lang="en-US" altLang="ja-JP" sz="1200" b="0" i="0" u="none" strike="noStrike" kern="1200" cap="none" spc="0" normalizeH="0" baseline="0" noProof="0" dirty="0" smtClean="0">
              <a:ln>
                <a:noFill/>
              </a:ln>
              <a:solidFill>
                <a:schemeClr val="tx1"/>
              </a:solidFill>
              <a:effectLst/>
              <a:uLnTx/>
              <a:uFillTx/>
              <a:latin typeface="+mn-lt"/>
              <a:ea typeface="HG丸ｺﾞｼｯｸM-PRO"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HG丸ｺﾞｼｯｸM-PRO" pitchFamily="50" charset="-128"/>
                <a:cs typeface="+mn-cs"/>
              </a:rPr>
              <a:t>何ということばが入りましたか。（数名指名する）</a:t>
            </a:r>
            <a:endParaRPr kumimoji="1" lang="en-US" altLang="ja-JP" sz="1200" b="0" i="0" u="none" strike="noStrike" kern="1200" cap="none" spc="0" normalizeH="0" baseline="0" noProof="0" dirty="0" smtClean="0">
              <a:ln>
                <a:noFill/>
              </a:ln>
              <a:solidFill>
                <a:schemeClr val="tx1"/>
              </a:solidFill>
              <a:effectLst/>
              <a:uLnTx/>
              <a:uFillTx/>
              <a:latin typeface="+mn-lt"/>
              <a:ea typeface="HG丸ｺﾞｼｯｸM-PRO"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HG丸ｺﾞｼｯｸM-PRO" pitchFamily="50" charset="-128"/>
                <a:cs typeface="+mn-cs"/>
              </a:rPr>
              <a:t>＜予想される反応＞・紙面・文字数</a:t>
            </a:r>
            <a:endParaRPr kumimoji="1" lang="en-US" altLang="ja-JP" sz="1200" b="0" i="0" u="none" strike="noStrike" kern="1200" cap="none" spc="0" normalizeH="0" baseline="0" noProof="0" dirty="0" smtClean="0">
              <a:ln>
                <a:noFill/>
              </a:ln>
              <a:solidFill>
                <a:schemeClr val="tx1"/>
              </a:solidFill>
              <a:effectLst/>
              <a:uLnTx/>
              <a:uFillTx/>
              <a:latin typeface="+mn-lt"/>
              <a:ea typeface="HG丸ｺﾞｼｯｸM-PRO"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HG丸ｺﾞｼｯｸM-PRO" pitchFamily="50" charset="-128"/>
                <a:cs typeface="+mn-cs"/>
              </a:rPr>
              <a:t>□に「紙面」（文字数など児童が言ったことばをあてはめる）を入れて読みましょう。（全員で音読する）</a:t>
            </a:r>
            <a:endParaRPr kumimoji="1" lang="en-US" altLang="ja-JP" sz="1200" b="0" i="0" u="none" strike="noStrike" kern="1200" cap="none" spc="0" normalizeH="0" baseline="0" noProof="0" dirty="0" smtClean="0">
              <a:ln>
                <a:noFill/>
              </a:ln>
              <a:solidFill>
                <a:schemeClr val="tx1"/>
              </a:solidFill>
              <a:effectLst/>
              <a:uLnTx/>
              <a:uFillTx/>
              <a:latin typeface="+mn-lt"/>
              <a:ea typeface="HG丸ｺﾞｼｯｸM-PRO"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HG丸ｺﾞｼｯｸM-PRO" pitchFamily="50" charset="-128"/>
                <a:cs typeface="+mn-cs"/>
              </a:rPr>
              <a:t>これで授業を終わります。</a:t>
            </a:r>
            <a:endParaRPr kumimoji="1" lang="ja-JP" altLang="en-US" dirty="0"/>
          </a:p>
        </p:txBody>
      </p:sp>
      <p:sp>
        <p:nvSpPr>
          <p:cNvPr id="4" name="スライド番号プレースホルダ 3"/>
          <p:cNvSpPr>
            <a:spLocks noGrp="1"/>
          </p:cNvSpPr>
          <p:nvPr>
            <p:ph type="sldNum" sz="quarter" idx="10"/>
          </p:nvPr>
        </p:nvSpPr>
        <p:spPr/>
        <p:txBody>
          <a:bodyPr/>
          <a:lstStyle/>
          <a:p>
            <a:fld id="{F196603A-639A-4E55-821B-13D153C25AB0}" type="slidenum">
              <a:rPr lang="ja-JP" altLang="en-US" smtClean="0"/>
              <a:pPr/>
              <a:t>12</a:t>
            </a:fld>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HG丸ｺﾞｼｯｸM-PRO" pitchFamily="50" charset="-128"/>
                <a:cs typeface="+mn-cs"/>
              </a:rPr>
              <a:t>この新聞記事</a:t>
            </a:r>
            <a:r>
              <a:rPr kumimoji="1" lang="ja-JP" altLang="en-US" sz="1200" kern="1200" dirty="0" smtClean="0">
                <a:solidFill>
                  <a:schemeClr val="tx1"/>
                </a:solidFill>
                <a:latin typeface="+mn-lt"/>
                <a:ea typeface="HG丸ｺﾞｼｯｸM-PRO" pitchFamily="50" charset="-128"/>
                <a:cs typeface="+mn-cs"/>
              </a:rPr>
              <a:t>の赤線の範囲</a:t>
            </a:r>
            <a:r>
              <a:rPr kumimoji="1" lang="ja-JP" altLang="ja-JP" sz="1200" kern="1200" dirty="0" smtClean="0">
                <a:solidFill>
                  <a:schemeClr val="tx1"/>
                </a:solidFill>
                <a:latin typeface="+mn-lt"/>
                <a:ea typeface="HG丸ｺﾞｼｯｸM-PRO" pitchFamily="50" charset="-128"/>
                <a:cs typeface="+mn-cs"/>
              </a:rPr>
              <a:t>をいっしょに読みましょう。</a:t>
            </a:r>
            <a:endParaRPr kumimoji="1" lang="ja-JP" altLang="en-US" dirty="0"/>
          </a:p>
        </p:txBody>
      </p:sp>
      <p:sp>
        <p:nvSpPr>
          <p:cNvPr id="4" name="スライド番号プレースホルダ 3"/>
          <p:cNvSpPr>
            <a:spLocks noGrp="1"/>
          </p:cNvSpPr>
          <p:nvPr>
            <p:ph type="sldNum" sz="quarter" idx="10"/>
          </p:nvPr>
        </p:nvSpPr>
        <p:spPr/>
        <p:txBody>
          <a:bodyPr/>
          <a:lstStyle/>
          <a:p>
            <a:fld id="{F196603A-639A-4E55-821B-13D153C25AB0}" type="slidenum">
              <a:rPr lang="ja-JP" altLang="en-US" smtClean="0"/>
              <a:pPr/>
              <a:t>2</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HG丸ｺﾞｼｯｸM-PRO" pitchFamily="50" charset="-128"/>
                <a:cs typeface="+mn-cs"/>
              </a:rPr>
              <a:t>この記事で，一番伝えたかったことは何でしょう？</a:t>
            </a:r>
            <a:endParaRPr kumimoji="1" lang="en-US" altLang="ja-JP" sz="1200" kern="1200" dirty="0" smtClean="0">
              <a:solidFill>
                <a:schemeClr val="tx1"/>
              </a:solidFill>
              <a:latin typeface="+mn-lt"/>
              <a:ea typeface="HG丸ｺﾞｼｯｸM-PRO"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（３人ほど指名する。）</a:t>
            </a:r>
            <a:endParaRPr kumimoji="1" lang="en-US" altLang="ja-JP" sz="1200" kern="1200" dirty="0" smtClean="0">
              <a:solidFill>
                <a:schemeClr val="tx1"/>
              </a:solidFill>
              <a:latin typeface="+mn-lt"/>
              <a:ea typeface="HG丸ｺﾞｼｯｸM-PRO"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＜予想される反応＞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・男女</a:t>
            </a:r>
            <a:r>
              <a:rPr kumimoji="1" lang="en-US" altLang="ja-JP" sz="1200" kern="1200" dirty="0" smtClean="0">
                <a:solidFill>
                  <a:schemeClr val="tx1"/>
                </a:solidFill>
                <a:latin typeface="+mn-lt"/>
                <a:ea typeface="HG丸ｺﾞｼｯｸM-PRO" pitchFamily="50" charset="-128"/>
                <a:cs typeface="+mn-cs"/>
              </a:rPr>
              <a:t>8</a:t>
            </a:r>
            <a:r>
              <a:rPr kumimoji="1" lang="ja-JP" altLang="en-US" sz="1200" kern="1200" dirty="0" smtClean="0">
                <a:solidFill>
                  <a:schemeClr val="tx1"/>
                </a:solidFill>
                <a:latin typeface="+mn-lt"/>
                <a:ea typeface="HG丸ｺﾞｼｯｸM-PRO" pitchFamily="50" charset="-128"/>
                <a:cs typeface="+mn-cs"/>
              </a:rPr>
              <a:t>人が表彰されたこと</a:t>
            </a:r>
            <a:r>
              <a:rPr kumimoji="1" lang="en-US" altLang="ja-JP" sz="1200" kern="1200" dirty="0" smtClean="0">
                <a:solidFill>
                  <a:schemeClr val="tx1"/>
                </a:solidFill>
                <a:latin typeface="+mn-lt"/>
                <a:ea typeface="HG丸ｺﾞｼｯｸM-PRO" pitchFamily="50" charset="-128"/>
                <a:cs typeface="+mn-cs"/>
              </a:rPr>
              <a:t>…</a:t>
            </a:r>
            <a:r>
              <a:rPr kumimoji="1" lang="ja-JP" altLang="en-US" sz="1200" kern="1200" dirty="0" smtClean="0">
                <a:solidFill>
                  <a:schemeClr val="tx1"/>
                </a:solidFill>
                <a:latin typeface="+mn-lt"/>
                <a:ea typeface="HG丸ｺﾞｼｯｸM-PRO" pitchFamily="50" charset="-128"/>
                <a:cs typeface="+mn-cs"/>
              </a:rPr>
              <a:t>「見出し」から分かる。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・池でおぼれた人を助けた人が表彰されたこと</a:t>
            </a:r>
            <a:r>
              <a:rPr kumimoji="1" lang="en-US" altLang="ja-JP" sz="1200" kern="1200" dirty="0" smtClean="0">
                <a:solidFill>
                  <a:schemeClr val="tx1"/>
                </a:solidFill>
                <a:latin typeface="+mn-lt"/>
                <a:ea typeface="HG丸ｺﾞｼｯｸM-PRO" pitchFamily="50" charset="-128"/>
                <a:cs typeface="+mn-cs"/>
              </a:rPr>
              <a:t>…</a:t>
            </a:r>
            <a:r>
              <a:rPr kumimoji="1" lang="ja-JP" altLang="en-US" sz="1200" kern="1200" dirty="0" smtClean="0">
                <a:solidFill>
                  <a:schemeClr val="tx1"/>
                </a:solidFill>
                <a:latin typeface="+mn-lt"/>
                <a:ea typeface="HG丸ｺﾞｼｯｸM-PRO" pitchFamily="50" charset="-128"/>
                <a:cs typeface="+mn-cs"/>
              </a:rPr>
              <a:t>「見出し」「リード文」から分かる　　	</a:t>
            </a:r>
            <a:endParaRPr kumimoji="1" lang="ja-JP" altLang="ja-JP" sz="1200" kern="1200" dirty="0" smtClean="0">
              <a:solidFill>
                <a:schemeClr val="tx1"/>
              </a:solidFill>
              <a:latin typeface="+mn-lt"/>
              <a:ea typeface="HG丸ｺﾞｼｯｸM-PRO" pitchFamily="50" charset="-128"/>
              <a:cs typeface="+mn-cs"/>
            </a:endParaRPr>
          </a:p>
        </p:txBody>
      </p:sp>
      <p:sp>
        <p:nvSpPr>
          <p:cNvPr id="4" name="スライド番号プレースホルダ 3"/>
          <p:cNvSpPr>
            <a:spLocks noGrp="1"/>
          </p:cNvSpPr>
          <p:nvPr>
            <p:ph type="sldNum" sz="quarter" idx="10"/>
          </p:nvPr>
        </p:nvSpPr>
        <p:spPr/>
        <p:txBody>
          <a:bodyPr/>
          <a:lstStyle/>
          <a:p>
            <a:fld id="{F196603A-639A-4E55-821B-13D153C25AB0}" type="slidenum">
              <a:rPr lang="ja-JP" altLang="en-US" smtClean="0"/>
              <a:pPr/>
              <a:t>3</a:t>
            </a:fld>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HG丸ｺﾞｼｯｸM-PRO" pitchFamily="50" charset="-128"/>
                <a:cs typeface="+mn-cs"/>
              </a:rPr>
              <a:t>「見出し」</a:t>
            </a:r>
            <a:r>
              <a:rPr kumimoji="1" lang="ja-JP" altLang="en-US" sz="1200" kern="1200" dirty="0" smtClean="0">
                <a:solidFill>
                  <a:schemeClr val="tx1"/>
                </a:solidFill>
                <a:latin typeface="+mn-lt"/>
                <a:ea typeface="HG丸ｺﾞｼｯｸM-PRO" pitchFamily="50" charset="-128"/>
                <a:cs typeface="+mn-cs"/>
              </a:rPr>
              <a:t>は，</a:t>
            </a:r>
            <a:r>
              <a:rPr kumimoji="1" lang="ja-JP" altLang="ja-JP" sz="1200" kern="1200" dirty="0" smtClean="0">
                <a:solidFill>
                  <a:schemeClr val="tx1"/>
                </a:solidFill>
                <a:latin typeface="+mn-lt"/>
                <a:ea typeface="HG丸ｺﾞｼｯｸM-PRO" pitchFamily="50" charset="-128"/>
                <a:cs typeface="+mn-cs"/>
              </a:rPr>
              <a:t>伝えたいことの中心</a:t>
            </a:r>
            <a:r>
              <a:rPr kumimoji="1" lang="ja-JP" altLang="en-US" sz="1200" kern="1200" dirty="0" smtClean="0">
                <a:solidFill>
                  <a:schemeClr val="tx1"/>
                </a:solidFill>
                <a:latin typeface="+mn-lt"/>
                <a:ea typeface="HG丸ｺﾞｼｯｸM-PRO" pitchFamily="50" charset="-128"/>
                <a:cs typeface="+mn-cs"/>
              </a:rPr>
              <a:t>が書いてあります。</a:t>
            </a:r>
            <a:endParaRPr kumimoji="1" lang="en-US" altLang="ja-JP" sz="1200" kern="1200" dirty="0" smtClean="0">
              <a:solidFill>
                <a:schemeClr val="tx1"/>
              </a:solidFill>
              <a:latin typeface="+mn-lt"/>
              <a:ea typeface="HG丸ｺﾞｼｯｸM-PRO" pitchFamily="50" charset="-128"/>
              <a:cs typeface="+mn-cs"/>
            </a:endParaRPr>
          </a:p>
          <a:p>
            <a:r>
              <a:rPr kumimoji="1" lang="ja-JP" altLang="ja-JP" sz="1200" kern="1200" dirty="0" smtClean="0">
                <a:solidFill>
                  <a:schemeClr val="tx1"/>
                </a:solidFill>
                <a:latin typeface="+mn-lt"/>
                <a:ea typeface="HG丸ｺﾞｼｯｸM-PRO" pitchFamily="50" charset="-128"/>
                <a:cs typeface="+mn-cs"/>
              </a:rPr>
              <a:t>「リード」</a:t>
            </a:r>
            <a:r>
              <a:rPr kumimoji="1" lang="ja-JP" altLang="en-US" sz="1200" kern="1200" dirty="0" smtClean="0">
                <a:solidFill>
                  <a:schemeClr val="tx1"/>
                </a:solidFill>
                <a:latin typeface="+mn-lt"/>
                <a:ea typeface="HG丸ｺﾞｼｯｸM-PRO" pitchFamily="50" charset="-128"/>
                <a:cs typeface="+mn-cs"/>
              </a:rPr>
              <a:t>は，</a:t>
            </a:r>
            <a:r>
              <a:rPr kumimoji="1" lang="ja-JP" altLang="ja-JP" sz="1200" kern="1200" dirty="0" smtClean="0">
                <a:solidFill>
                  <a:schemeClr val="tx1"/>
                </a:solidFill>
                <a:latin typeface="+mn-lt"/>
                <a:ea typeface="HG丸ｺﾞｼｯｸM-PRO" pitchFamily="50" charset="-128"/>
                <a:cs typeface="+mn-cs"/>
              </a:rPr>
              <a:t>記事全体の要約になってい</a:t>
            </a:r>
            <a:r>
              <a:rPr kumimoji="1" lang="ja-JP" altLang="en-US" sz="1200" kern="1200" dirty="0" smtClean="0">
                <a:solidFill>
                  <a:schemeClr val="tx1"/>
                </a:solidFill>
                <a:latin typeface="+mn-lt"/>
                <a:ea typeface="HG丸ｺﾞｼｯｸM-PRO" pitchFamily="50" charset="-128"/>
                <a:cs typeface="+mn-cs"/>
              </a:rPr>
              <a:t>ます。</a:t>
            </a:r>
            <a:endParaRPr kumimoji="1" lang="en-US" altLang="ja-JP" sz="1200" kern="1200" dirty="0" smtClean="0">
              <a:solidFill>
                <a:schemeClr val="tx1"/>
              </a:solidFill>
              <a:latin typeface="+mn-lt"/>
              <a:ea typeface="HG丸ｺﾞｼｯｸM-PRO" pitchFamily="50" charset="-128"/>
              <a:cs typeface="+mn-cs"/>
            </a:endParaRPr>
          </a:p>
          <a:p>
            <a:r>
              <a:rPr kumimoji="1" lang="ja-JP" altLang="en-US" sz="1200" kern="1200" dirty="0" smtClean="0">
                <a:solidFill>
                  <a:schemeClr val="tx1"/>
                </a:solidFill>
                <a:latin typeface="+mn-lt"/>
                <a:ea typeface="HG丸ｺﾞｼｯｸM-PRO" pitchFamily="50" charset="-128"/>
                <a:cs typeface="+mn-cs"/>
              </a:rPr>
              <a:t>新聞記事の見出しやリードを読めば，その記事の一番伝えたかったことが分かります。</a:t>
            </a:r>
            <a:endParaRPr kumimoji="1" lang="ja-JP" altLang="en-US" dirty="0" smtClean="0"/>
          </a:p>
        </p:txBody>
      </p:sp>
      <p:sp>
        <p:nvSpPr>
          <p:cNvPr id="4" name="スライド番号プレースホルダ 3"/>
          <p:cNvSpPr>
            <a:spLocks noGrp="1"/>
          </p:cNvSpPr>
          <p:nvPr>
            <p:ph type="sldNum" sz="quarter" idx="10"/>
          </p:nvPr>
        </p:nvSpPr>
        <p:spPr/>
        <p:txBody>
          <a:bodyPr/>
          <a:lstStyle/>
          <a:p>
            <a:fld id="{F196603A-639A-4E55-821B-13D153C25AB0}" type="slidenum">
              <a:rPr lang="ja-JP" altLang="en-US" smtClean="0"/>
              <a:pPr/>
              <a:t>4</a:t>
            </a:fld>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学習課題は「分かりやすく伝えるための新聞記事の工夫について考えよう」です。</a:t>
            </a:r>
            <a:endParaRPr kumimoji="1" lang="ja-JP" altLang="en-US" dirty="0"/>
          </a:p>
        </p:txBody>
      </p:sp>
      <p:sp>
        <p:nvSpPr>
          <p:cNvPr id="4" name="スライド番号プレースホルダ 3"/>
          <p:cNvSpPr>
            <a:spLocks noGrp="1"/>
          </p:cNvSpPr>
          <p:nvPr>
            <p:ph type="sldNum" sz="quarter" idx="10"/>
          </p:nvPr>
        </p:nvSpPr>
        <p:spPr/>
        <p:txBody>
          <a:bodyPr/>
          <a:lstStyle/>
          <a:p>
            <a:fld id="{F196603A-639A-4E55-821B-13D153C25AB0}"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ワークシートを見ましょう。</a:t>
            </a:r>
            <a:endParaRPr kumimoji="1" lang="en-US" altLang="ja-JP" sz="1200" kern="1200" dirty="0" smtClean="0">
              <a:solidFill>
                <a:schemeClr val="tx1"/>
              </a:solidFill>
              <a:latin typeface="+mn-lt"/>
              <a:ea typeface="HG丸ｺﾞｼｯｸM-PRO"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ワークシートの記事の中で，８人の年齢や職業が書いてあるところに線を引きましょう。</a:t>
            </a:r>
            <a:endParaRPr kumimoji="1" lang="en-US" altLang="ja-JP" sz="1200" kern="1200" dirty="0" smtClean="0">
              <a:solidFill>
                <a:schemeClr val="tx1"/>
              </a:solidFill>
              <a:latin typeface="+mn-lt"/>
              <a:ea typeface="HG丸ｺﾞｼｯｸM-PRO"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８人の年齢や職業が書いてあることで</a:t>
            </a:r>
            <a:r>
              <a:rPr kumimoji="1" lang="ja-JP" altLang="en-US" sz="900" kern="1200" dirty="0" smtClean="0">
                <a:solidFill>
                  <a:schemeClr val="tx1"/>
                </a:solidFill>
                <a:latin typeface="+mn-lt"/>
                <a:ea typeface="HG丸ｺﾞｼｯｸM-PRO" pitchFamily="50" charset="-128"/>
                <a:cs typeface="+mn-cs"/>
              </a:rPr>
              <a:t>，何が分かりますか。</a:t>
            </a:r>
            <a:endParaRPr kumimoji="1" lang="en-US" altLang="ja-JP" sz="900" kern="1200" dirty="0" smtClean="0">
              <a:solidFill>
                <a:schemeClr val="tx1"/>
              </a:solidFill>
              <a:latin typeface="+mn-lt"/>
              <a:ea typeface="HG丸ｺﾞｼｯｸM-PRO"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n-lt"/>
                <a:ea typeface="HG丸ｺﾞｼｯｸM-PRO" pitchFamily="50" charset="-128"/>
                <a:cs typeface="+mn-cs"/>
              </a:rPr>
              <a:t>ワークシートの２に書きましょう。（書かせた後に数名指名する。）</a:t>
            </a:r>
            <a:endParaRPr kumimoji="1" lang="en-US" altLang="ja-JP" sz="900" kern="1200" dirty="0" smtClean="0">
              <a:solidFill>
                <a:schemeClr val="tx1"/>
              </a:solidFill>
              <a:latin typeface="+mn-lt"/>
              <a:ea typeface="HG丸ｺﾞｼｯｸM-PRO"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＜予想される反応＞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・どんな人が助けたのかよく分かる。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・いろいろな職業や年齢の人が救助したことが分かる。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・誰が助けたか分かる。（同姓同名の人と間違えない）</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 3"/>
          <p:cNvSpPr>
            <a:spLocks noGrp="1"/>
          </p:cNvSpPr>
          <p:nvPr>
            <p:ph type="sldNum" sz="quarter" idx="10"/>
          </p:nvPr>
        </p:nvSpPr>
        <p:spPr/>
        <p:txBody>
          <a:bodyPr/>
          <a:lstStyle/>
          <a:p>
            <a:fld id="{F196603A-639A-4E55-821B-13D153C25AB0}" type="slidenum">
              <a:rPr lang="ja-JP" altLang="en-US" smtClean="0"/>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dirty="0" smtClean="0">
                <a:latin typeface="HG丸ｺﾞｼｯｸM-PRO" pitchFamily="50" charset="-128"/>
                <a:ea typeface="HG丸ｺﾞｼｯｸM-PRO" pitchFamily="50" charset="-128"/>
              </a:rPr>
              <a:t>新聞記者さんに尋ねたところ，</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12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rPr>
              <a:t>年齢・職業などを書く場合は，読者がよく知らない「一般の人」が記事になった場合です。</a:t>
            </a:r>
            <a:endParaRPr kumimoji="1" lang="en-US" altLang="ja-JP" sz="12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12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rPr>
              <a:t>書く理由は，その方が出来事の様子をよりイメージしやすくなるからです。</a:t>
            </a:r>
            <a:endParaRPr kumimoji="1" lang="en-US" altLang="ja-JP" sz="12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12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rPr>
              <a:t>例えば，「２０代の若い人たちだから，すばやく動けたんだ」，</a:t>
            </a:r>
            <a:endParaRPr kumimoji="1" lang="en-US" altLang="ja-JP" sz="12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12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rPr>
              <a:t>「体力もあったんだ」，「専門家がいたんだ」，「中学生が人命救助にかかわっている」などです。</a:t>
            </a:r>
            <a:endParaRPr kumimoji="1" lang="en-US" altLang="ja-JP" sz="12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12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rPr>
              <a:t>それに世の中には同姓同名の人もいるので，年齢や職業を書くことで誰であるかが分かります。</a:t>
            </a:r>
          </a:p>
        </p:txBody>
      </p:sp>
      <p:sp>
        <p:nvSpPr>
          <p:cNvPr id="4" name="スライド番号プレースホルダ 3"/>
          <p:cNvSpPr>
            <a:spLocks noGrp="1"/>
          </p:cNvSpPr>
          <p:nvPr>
            <p:ph type="sldNum" sz="quarter" idx="10"/>
          </p:nvPr>
        </p:nvSpPr>
        <p:spPr/>
        <p:txBody>
          <a:bodyPr/>
          <a:lstStyle/>
          <a:p>
            <a:fld id="{F196603A-639A-4E55-821B-13D153C25AB0}" type="slidenum">
              <a:rPr lang="ja-JP" altLang="en-US" smtClean="0"/>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赤線の所を見ましょう。おぼれた人の名前はふせてあります。</a:t>
            </a:r>
            <a:endParaRPr kumimoji="1" lang="en-US" altLang="ja-JP" sz="1200" kern="1200" dirty="0" smtClean="0">
              <a:solidFill>
                <a:schemeClr val="tx1"/>
              </a:solidFill>
              <a:latin typeface="+mn-lt"/>
              <a:ea typeface="HG丸ｺﾞｼｯｸM-PRO"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どうしてでしょう？</a:t>
            </a:r>
            <a:endParaRPr kumimoji="1" lang="en-US" altLang="ja-JP" sz="1200" kern="1200" dirty="0" smtClean="0">
              <a:solidFill>
                <a:schemeClr val="tx1"/>
              </a:solidFill>
              <a:latin typeface="+mn-lt"/>
              <a:ea typeface="HG丸ｺﾞｼｯｸM-PRO"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HG丸ｺﾞｼｯｸM-PRO" pitchFamily="50" charset="-128"/>
                <a:cs typeface="+mn-cs"/>
              </a:rPr>
              <a:t>（数名指名する。）</a:t>
            </a:r>
            <a:endParaRPr kumimoji="1" lang="en-US" altLang="ja-JP" sz="1200" kern="1200" dirty="0" smtClean="0">
              <a:solidFill>
                <a:schemeClr val="tx1"/>
              </a:solidFill>
              <a:latin typeface="+mn-lt"/>
              <a:ea typeface="HG丸ｺﾞｼｯｸM-PRO" pitchFamily="50" charset="-128"/>
              <a:cs typeface="+mn-cs"/>
            </a:endParaRPr>
          </a:p>
        </p:txBody>
      </p:sp>
      <p:sp>
        <p:nvSpPr>
          <p:cNvPr id="4" name="スライド番号プレースホルダ 3"/>
          <p:cNvSpPr>
            <a:spLocks noGrp="1"/>
          </p:cNvSpPr>
          <p:nvPr>
            <p:ph type="sldNum" sz="quarter" idx="10"/>
          </p:nvPr>
        </p:nvSpPr>
        <p:spPr/>
        <p:txBody>
          <a:bodyPr/>
          <a:lstStyle/>
          <a:p>
            <a:fld id="{F196603A-639A-4E55-821B-13D153C25AB0}" type="slidenum">
              <a:rPr lang="ja-JP" altLang="en-US" smtClean="0"/>
              <a:pPr/>
              <a:t>8</a:t>
            </a:fld>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HG丸ｺﾞｼｯｸM-PRO" pitchFamily="50" charset="-128"/>
                <a:cs typeface="+mn-cs"/>
              </a:rPr>
              <a:t>新聞記者</a:t>
            </a:r>
            <a:r>
              <a:rPr kumimoji="1" lang="ja-JP" altLang="en-US" sz="1200" kern="1200" dirty="0" smtClean="0">
                <a:solidFill>
                  <a:schemeClr val="tx1"/>
                </a:solidFill>
                <a:latin typeface="+mn-lt"/>
                <a:ea typeface="HG丸ｺﾞｼｯｸM-PRO" pitchFamily="50" charset="-128"/>
                <a:cs typeface="+mn-cs"/>
              </a:rPr>
              <a:t>は，</a:t>
            </a:r>
            <a:r>
              <a:rPr kumimoji="1" lang="ja-JP" altLang="ja-JP" sz="1200" kern="1200" dirty="0" smtClean="0">
                <a:solidFill>
                  <a:schemeClr val="tx1"/>
                </a:solidFill>
                <a:latin typeface="+mn-lt"/>
                <a:ea typeface="HG丸ｺﾞｼｯｸM-PRO" pitchFamily="50" charset="-128"/>
                <a:cs typeface="+mn-cs"/>
              </a:rPr>
              <a:t>取材</a:t>
            </a:r>
            <a:r>
              <a:rPr kumimoji="1" lang="ja-JP" altLang="en-US" sz="1200" kern="1200" dirty="0" smtClean="0">
                <a:solidFill>
                  <a:schemeClr val="tx1"/>
                </a:solidFill>
                <a:latin typeface="+mn-lt"/>
                <a:ea typeface="HG丸ｺﾞｼｯｸM-PRO" pitchFamily="50" charset="-128"/>
                <a:cs typeface="+mn-cs"/>
              </a:rPr>
              <a:t>する</a:t>
            </a:r>
            <a:r>
              <a:rPr kumimoji="1" lang="ja-JP" altLang="ja-JP" sz="1200" kern="1200" dirty="0" smtClean="0">
                <a:solidFill>
                  <a:schemeClr val="tx1"/>
                </a:solidFill>
                <a:latin typeface="+mn-lt"/>
                <a:ea typeface="HG丸ｺﾞｼｯｸM-PRO" pitchFamily="50" charset="-128"/>
                <a:cs typeface="+mn-cs"/>
              </a:rPr>
              <a:t>時に「年齢や職業を記事に</a:t>
            </a:r>
            <a:r>
              <a:rPr kumimoji="1" lang="ja-JP" altLang="en-US" sz="1200" kern="1200" dirty="0" smtClean="0">
                <a:solidFill>
                  <a:schemeClr val="tx1"/>
                </a:solidFill>
                <a:latin typeface="+mn-lt"/>
                <a:ea typeface="HG丸ｺﾞｼｯｸM-PRO" pitchFamily="50" charset="-128"/>
                <a:cs typeface="+mn-cs"/>
              </a:rPr>
              <a:t>書いてもよいか</a:t>
            </a:r>
            <a:r>
              <a:rPr kumimoji="1" lang="ja-JP" altLang="ja-JP" sz="1200" kern="1200" dirty="0" smtClean="0">
                <a:solidFill>
                  <a:schemeClr val="tx1"/>
                </a:solidFill>
                <a:latin typeface="+mn-lt"/>
                <a:ea typeface="HG丸ｺﾞｼｯｸM-PRO" pitchFamily="50" charset="-128"/>
                <a:cs typeface="+mn-cs"/>
              </a:rPr>
              <a:t>」</a:t>
            </a:r>
            <a:r>
              <a:rPr kumimoji="1" lang="ja-JP" altLang="en-US" sz="1200" kern="1200" dirty="0" smtClean="0">
                <a:solidFill>
                  <a:schemeClr val="tx1"/>
                </a:solidFill>
                <a:latin typeface="+mn-lt"/>
                <a:ea typeface="HG丸ｺﾞｼｯｸM-PRO" pitchFamily="50" charset="-128"/>
                <a:cs typeface="+mn-cs"/>
              </a:rPr>
              <a:t>などを</a:t>
            </a:r>
            <a:r>
              <a:rPr kumimoji="1" lang="ja-JP" altLang="ja-JP" sz="1200" kern="1200" dirty="0" smtClean="0">
                <a:solidFill>
                  <a:schemeClr val="tx1"/>
                </a:solidFill>
                <a:latin typeface="+mn-lt"/>
                <a:ea typeface="HG丸ｺﾞｼｯｸM-PRO" pitchFamily="50" charset="-128"/>
                <a:cs typeface="+mn-cs"/>
              </a:rPr>
              <a:t>確認し，</a:t>
            </a:r>
            <a:r>
              <a:rPr kumimoji="1" lang="ja-JP" altLang="en-US" sz="1200" kern="1200" dirty="0" smtClean="0">
                <a:solidFill>
                  <a:schemeClr val="tx1"/>
                </a:solidFill>
                <a:latin typeface="+mn-lt"/>
                <a:ea typeface="HG丸ｺﾞｼｯｸM-PRO" pitchFamily="50" charset="-128"/>
                <a:cs typeface="+mn-cs"/>
              </a:rPr>
              <a:t>書く内容に</a:t>
            </a:r>
            <a:r>
              <a:rPr kumimoji="1" lang="ja-JP" altLang="ja-JP" sz="1200" kern="1200" dirty="0" smtClean="0">
                <a:solidFill>
                  <a:schemeClr val="tx1"/>
                </a:solidFill>
                <a:latin typeface="+mn-lt"/>
                <a:ea typeface="HG丸ｺﾞｼｯｸM-PRO" pitchFamily="50" charset="-128"/>
                <a:cs typeface="+mn-cs"/>
              </a:rPr>
              <a:t>配慮</a:t>
            </a:r>
            <a:r>
              <a:rPr kumimoji="1" lang="ja-JP" altLang="en-US" sz="1200" kern="1200" dirty="0" smtClean="0">
                <a:solidFill>
                  <a:schemeClr val="tx1"/>
                </a:solidFill>
                <a:latin typeface="+mn-lt"/>
                <a:ea typeface="HG丸ｺﾞｼｯｸM-PRO" pitchFamily="50" charset="-128"/>
                <a:cs typeface="+mn-cs"/>
              </a:rPr>
              <a:t>しています。</a:t>
            </a:r>
          </a:p>
          <a:p>
            <a:endParaRPr kumimoji="1" lang="ja-JP" altLang="en-US" dirty="0"/>
          </a:p>
        </p:txBody>
      </p:sp>
      <p:sp>
        <p:nvSpPr>
          <p:cNvPr id="4" name="スライド番号プレースホルダ 3"/>
          <p:cNvSpPr>
            <a:spLocks noGrp="1"/>
          </p:cNvSpPr>
          <p:nvPr>
            <p:ph type="sldNum" sz="quarter" idx="10"/>
          </p:nvPr>
        </p:nvSpPr>
        <p:spPr/>
        <p:txBody>
          <a:bodyPr/>
          <a:lstStyle/>
          <a:p>
            <a:fld id="{F196603A-639A-4E55-821B-13D153C25AB0}" type="slidenum">
              <a:rPr lang="ja-JP" altLang="en-US" smtClean="0"/>
              <a:pPr/>
              <a:t>9</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lvl1pPr>
              <a:defRPr/>
            </a:lvl1pPr>
          </a:lstStyle>
          <a:p>
            <a:pPr>
              <a:defRPr/>
            </a:pPr>
            <a:fld id="{5874A99D-C315-476E-BCF9-7F990B88BDC5}" type="datetimeFigureOut">
              <a:rPr lang="ja-JP" altLang="en-US"/>
              <a:pPr>
                <a:defRPr/>
              </a:pPr>
              <a:t>2010/11/15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3B0924B-5F89-4D60-B1EE-BA449A409BD8}" type="slidenum">
              <a:rPr lang="ja-JP" altLang="en-US"/>
              <a:pPr>
                <a:defRPr/>
              </a:pPr>
              <a:t>&lt;#&gt;</a:t>
            </a:fld>
            <a:endParaRPr lang="ja-JP" altLang="en-US"/>
          </a:p>
        </p:txBody>
      </p:sp>
      <p:sp>
        <p:nvSpPr>
          <p:cNvPr id="9" name="正方形/長方形 8"/>
          <p:cNvSpPr/>
          <p:nvPr userDrawn="1"/>
        </p:nvSpPr>
        <p:spPr>
          <a:xfrm>
            <a:off x="0" y="0"/>
            <a:ext cx="1787691" cy="6858000"/>
          </a:xfrm>
          <a:prstGeom prst="rect">
            <a:avLst/>
          </a:prstGeom>
          <a:gradFill flip="none" rotWithShape="1">
            <a:gsLst>
              <a:gs pos="0">
                <a:srgbClr val="00B050"/>
              </a:gs>
              <a:gs pos="50000">
                <a:srgbClr val="00B050">
                  <a:tint val="44500"/>
                  <a:satMod val="160000"/>
                </a:srgbClr>
              </a:gs>
              <a:gs pos="100000">
                <a:srgbClr val="00B05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47531" y="0"/>
            <a:ext cx="960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539552" y="-620"/>
            <a:ext cx="960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731573" y="-1382"/>
            <a:ext cx="960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23595" y="1191"/>
            <a:ext cx="960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1115616" y="2572"/>
            <a:ext cx="960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1307637" y="1953"/>
            <a:ext cx="960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499659" y="1191"/>
            <a:ext cx="960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userDrawn="1"/>
        </p:nvSpPr>
        <p:spPr>
          <a:xfrm>
            <a:off x="1835150" y="836613"/>
            <a:ext cx="1655763" cy="143986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2400" dirty="0">
                <a:solidFill>
                  <a:schemeClr val="bg1"/>
                </a:solidFill>
                <a:latin typeface="Arial Black" pitchFamily="34" charset="0"/>
                <a:ea typeface="HGP創英角ﾎﾟｯﾌﾟ体" pitchFamily="50" charset="-128"/>
              </a:rPr>
              <a:t>F</a:t>
            </a:r>
            <a:endParaRPr lang="ja-JP" altLang="en-US" sz="12400" dirty="0">
              <a:solidFill>
                <a:schemeClr val="bg1"/>
              </a:solidFill>
              <a:latin typeface="Arial Black" pitchFamily="34" charset="0"/>
              <a:ea typeface="HGP創英角ﾎﾟｯﾌﾟ体" pitchFamily="50" charset="-128"/>
            </a:endParaRPr>
          </a:p>
        </p:txBody>
      </p:sp>
      <p:sp>
        <p:nvSpPr>
          <p:cNvPr id="18" name="円/楕円 17"/>
          <p:cNvSpPr/>
          <p:nvPr userDrawn="1"/>
        </p:nvSpPr>
        <p:spPr>
          <a:xfrm rot="20327198">
            <a:off x="387350" y="608013"/>
            <a:ext cx="3692525" cy="1193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角丸四角形 18"/>
          <p:cNvSpPr/>
          <p:nvPr userDrawn="1"/>
        </p:nvSpPr>
        <p:spPr>
          <a:xfrm>
            <a:off x="827088" y="260350"/>
            <a:ext cx="1655762" cy="143986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3600" dirty="0">
                <a:solidFill>
                  <a:srgbClr val="00B050"/>
                </a:solidFill>
                <a:latin typeface="Arial Black" pitchFamily="34" charset="0"/>
                <a:ea typeface="HGP創英角ﾎﾟｯﾌﾟ体" pitchFamily="50" charset="-128"/>
              </a:rPr>
              <a:t>F</a:t>
            </a:r>
            <a:endParaRPr lang="ja-JP" altLang="en-US" sz="13600" dirty="0">
              <a:solidFill>
                <a:srgbClr val="00B050"/>
              </a:solidFill>
              <a:latin typeface="Arial Black" pitchFamily="34" charset="0"/>
              <a:ea typeface="HGP創英角ﾎﾟｯﾌﾟ体" pitchFamily="50" charset="-128"/>
            </a:endParaRPr>
          </a:p>
        </p:txBody>
      </p:sp>
      <p:sp>
        <p:nvSpPr>
          <p:cNvPr id="20" name="テキスト ボックス 34"/>
          <p:cNvSpPr txBox="1">
            <a:spLocks noChangeArrowheads="1"/>
          </p:cNvSpPr>
          <p:nvPr userDrawn="1"/>
        </p:nvSpPr>
        <p:spPr bwMode="auto">
          <a:xfrm>
            <a:off x="1259136" y="2943225"/>
            <a:ext cx="7777360" cy="1446550"/>
          </a:xfrm>
          <a:prstGeom prst="rect">
            <a:avLst/>
          </a:prstGeom>
          <a:noFill/>
          <a:ln w="9525">
            <a:noFill/>
            <a:miter lim="800000"/>
            <a:headEnd/>
            <a:tailEnd/>
          </a:ln>
        </p:spPr>
        <p:txBody>
          <a:bodyPr wrap="square">
            <a:spAutoFit/>
          </a:bodyPr>
          <a:lstStyle/>
          <a:p>
            <a:r>
              <a:rPr lang="ja-JP" altLang="en-US" sz="8800" b="1" dirty="0" smtClean="0">
                <a:latin typeface="HG丸ｺﾞｼｯｸM-PRO" pitchFamily="50" charset="-128"/>
                <a:ea typeface="HG丸ｺﾞｼｯｸM-PRO" pitchFamily="50" charset="-128"/>
              </a:rPr>
              <a:t>新聞記事</a:t>
            </a:r>
            <a:r>
              <a:rPr lang="ja-JP" altLang="en-US" sz="4800" dirty="0" smtClean="0">
                <a:latin typeface="HG丸ｺﾞｼｯｸM-PRO" pitchFamily="50" charset="-128"/>
                <a:ea typeface="HG丸ｺﾞｼｯｸM-PRO" pitchFamily="50" charset="-128"/>
              </a:rPr>
              <a:t>を調べよう</a:t>
            </a:r>
            <a:endParaRPr lang="ja-JP" altLang="en-US" sz="4800" spc="-150" dirty="0">
              <a:latin typeface="HG丸ｺﾞｼｯｸM-PRO" pitchFamily="50" charset="-128"/>
              <a:ea typeface="HG丸ｺﾞｼｯｸM-PRO" pitchFamily="50" charset="-128"/>
            </a:endParaRPr>
          </a:p>
        </p:txBody>
      </p:sp>
      <p:cxnSp>
        <p:nvCxnSpPr>
          <p:cNvPr id="21" name="直線コネクタ 20"/>
          <p:cNvCxnSpPr/>
          <p:nvPr userDrawn="1"/>
        </p:nvCxnSpPr>
        <p:spPr>
          <a:xfrm>
            <a:off x="1763539" y="4365104"/>
            <a:ext cx="69849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1C56870-3285-4A83-8608-412558DDAEEB}" type="datetimeFigureOut">
              <a:rPr lang="ja-JP" altLang="en-US"/>
              <a:pPr>
                <a:defRPr/>
              </a:pPr>
              <a:t>2010/11/15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EAA5CBB-C4D5-4BCB-A370-B95674F87EE8}" type="slidenum">
              <a:rPr lang="ja-JP" altLang="en-US"/>
              <a:pPr>
                <a:defRPr/>
              </a:pPr>
              <a:t>&lt;#&gt;</a:t>
            </a:fld>
            <a:endParaRPr lang="ja-JP" altLang="en-US"/>
          </a:p>
        </p:txBody>
      </p:sp>
      <p:sp>
        <p:nvSpPr>
          <p:cNvPr id="7" name="正方形/長方形 6"/>
          <p:cNvSpPr/>
          <p:nvPr userDrawn="1"/>
        </p:nvSpPr>
        <p:spPr bwMode="auto">
          <a:xfrm>
            <a:off x="0" y="6524625"/>
            <a:ext cx="9144000" cy="190500"/>
          </a:xfrm>
          <a:prstGeom prst="rect">
            <a:avLst/>
          </a:prstGeom>
          <a:gradFill flip="none" rotWithShape="1">
            <a:gsLst>
              <a:gs pos="1000">
                <a:srgbClr val="00B050"/>
              </a:gs>
              <a:gs pos="100000">
                <a:srgbClr val="FFEBFA"/>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1100" i="1" kern="0" dirty="0">
                <a:latin typeface="HG丸ｺﾞｼｯｸM-PRO" pitchFamily="50" charset="-128"/>
                <a:ea typeface="HG丸ｺﾞｼｯｸM-PRO" pitchFamily="50" charset="-128"/>
              </a:rPr>
              <a:t>　　</a:t>
            </a:r>
            <a:r>
              <a:rPr lang="ja-JP" altLang="en-US" sz="1100" b="1" kern="0" spc="-30" dirty="0" smtClean="0">
                <a:latin typeface="HG丸ｺﾞｼｯｸM-PRO" pitchFamily="50" charset="-128"/>
                <a:ea typeface="HG丸ｺﾞｼｯｸM-PRO" pitchFamily="50" charset="-128"/>
              </a:rPr>
              <a:t>メディつき授業パッケージ</a:t>
            </a:r>
            <a:endParaRPr lang="ja-JP" altLang="en-US" sz="1100" b="1" kern="0" spc="100" dirty="0">
              <a:latin typeface="HG丸ｺﾞｼｯｸM-PRO" pitchFamily="50" charset="-128"/>
              <a:ea typeface="HG丸ｺﾞｼｯｸM-PRO" pitchFamily="50" charset="-128"/>
            </a:endParaRPr>
          </a:p>
        </p:txBody>
      </p:sp>
      <p:cxnSp>
        <p:nvCxnSpPr>
          <p:cNvPr id="8" name="直線コネクタ 7"/>
          <p:cNvCxnSpPr/>
          <p:nvPr userDrawn="1"/>
        </p:nvCxnSpPr>
        <p:spPr bwMode="auto">
          <a:xfrm>
            <a:off x="0" y="6735763"/>
            <a:ext cx="9144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63F0DF3-97CE-4A48-814F-53E98F04CBA4}" type="datetimeFigureOut">
              <a:rPr lang="ja-JP" altLang="en-US"/>
              <a:pPr>
                <a:defRPr/>
              </a:pPr>
              <a:t>2010/11/15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A3391CD-4834-4BBC-A87B-C759995BF7DA}" type="slidenum">
              <a:rPr lang="ja-JP" altLang="en-US"/>
              <a:pPr>
                <a:defRPr/>
              </a:pPr>
              <a:t>&lt;#&gt;</a:t>
            </a:fld>
            <a:endParaRPr lang="ja-JP" altLang="en-US"/>
          </a:p>
        </p:txBody>
      </p:sp>
      <p:sp>
        <p:nvSpPr>
          <p:cNvPr id="7" name="正方形/長方形 6"/>
          <p:cNvSpPr/>
          <p:nvPr userDrawn="1"/>
        </p:nvSpPr>
        <p:spPr bwMode="auto">
          <a:xfrm>
            <a:off x="0" y="6524625"/>
            <a:ext cx="9144000" cy="190500"/>
          </a:xfrm>
          <a:prstGeom prst="rect">
            <a:avLst/>
          </a:prstGeom>
          <a:gradFill flip="none" rotWithShape="1">
            <a:gsLst>
              <a:gs pos="1000">
                <a:srgbClr val="00B050"/>
              </a:gs>
              <a:gs pos="100000">
                <a:srgbClr val="FFEBFA"/>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1100" i="1" kern="0" dirty="0">
                <a:latin typeface="HG丸ｺﾞｼｯｸM-PRO" pitchFamily="50" charset="-128"/>
                <a:ea typeface="HG丸ｺﾞｼｯｸM-PRO" pitchFamily="50" charset="-128"/>
              </a:rPr>
              <a:t>　　</a:t>
            </a:r>
            <a:r>
              <a:rPr lang="ja-JP" altLang="en-US" sz="1100" b="1" kern="0" spc="-30" dirty="0" smtClean="0">
                <a:latin typeface="HG丸ｺﾞｼｯｸM-PRO" pitchFamily="50" charset="-128"/>
                <a:ea typeface="HG丸ｺﾞｼｯｸM-PRO" pitchFamily="50" charset="-128"/>
              </a:rPr>
              <a:t>メディつき授業パッケージ</a:t>
            </a:r>
            <a:endParaRPr lang="ja-JP" altLang="en-US" sz="1100" b="1" kern="0" spc="100" dirty="0">
              <a:latin typeface="HG丸ｺﾞｼｯｸM-PRO" pitchFamily="50" charset="-128"/>
              <a:ea typeface="HG丸ｺﾞｼｯｸM-PRO" pitchFamily="50" charset="-128"/>
            </a:endParaRPr>
          </a:p>
        </p:txBody>
      </p:sp>
      <p:cxnSp>
        <p:nvCxnSpPr>
          <p:cNvPr id="8" name="直線コネクタ 7"/>
          <p:cNvCxnSpPr/>
          <p:nvPr userDrawn="1"/>
        </p:nvCxnSpPr>
        <p:spPr bwMode="auto">
          <a:xfrm>
            <a:off x="0" y="6735763"/>
            <a:ext cx="9144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7F989A9-971A-4FC9-A0C6-14335D5D0231}" type="datetimeFigureOut">
              <a:rPr lang="ja-JP" altLang="en-US"/>
              <a:pPr>
                <a:defRPr/>
              </a:pPr>
              <a:t>2010/11/15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929A037-6A09-4A17-99AB-2F0A271D6E47}" type="slidenum">
              <a:rPr lang="ja-JP" altLang="en-US"/>
              <a:pPr>
                <a:defRPr/>
              </a:pPr>
              <a:t>&lt;#&gt;</a:t>
            </a:fld>
            <a:endParaRPr lang="ja-JP" altLang="en-US"/>
          </a:p>
        </p:txBody>
      </p:sp>
      <p:sp>
        <p:nvSpPr>
          <p:cNvPr id="7" name="正方形/長方形 6"/>
          <p:cNvSpPr/>
          <p:nvPr userDrawn="1"/>
        </p:nvSpPr>
        <p:spPr bwMode="auto">
          <a:xfrm>
            <a:off x="0" y="6524625"/>
            <a:ext cx="9144000" cy="190500"/>
          </a:xfrm>
          <a:prstGeom prst="rect">
            <a:avLst/>
          </a:prstGeom>
          <a:gradFill flip="none" rotWithShape="1">
            <a:gsLst>
              <a:gs pos="1000">
                <a:srgbClr val="00B050"/>
              </a:gs>
              <a:gs pos="100000">
                <a:srgbClr val="FFEBFA"/>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1100" i="1" kern="0" dirty="0">
                <a:latin typeface="HG丸ｺﾞｼｯｸM-PRO" pitchFamily="50" charset="-128"/>
                <a:ea typeface="HG丸ｺﾞｼｯｸM-PRO" pitchFamily="50" charset="-128"/>
              </a:rPr>
              <a:t>　　</a:t>
            </a:r>
            <a:r>
              <a:rPr lang="ja-JP" altLang="en-US" sz="1100" b="1" kern="0" spc="-30" dirty="0" smtClean="0">
                <a:latin typeface="HG丸ｺﾞｼｯｸM-PRO" pitchFamily="50" charset="-128"/>
                <a:ea typeface="HG丸ｺﾞｼｯｸM-PRO" pitchFamily="50" charset="-128"/>
              </a:rPr>
              <a:t>メディつき授業パッケージ</a:t>
            </a:r>
            <a:endParaRPr lang="ja-JP" altLang="en-US" sz="1100" b="1" kern="0" spc="100" dirty="0">
              <a:latin typeface="HG丸ｺﾞｼｯｸM-PRO" pitchFamily="50" charset="-128"/>
              <a:ea typeface="HG丸ｺﾞｼｯｸM-PRO" pitchFamily="50" charset="-128"/>
            </a:endParaRPr>
          </a:p>
        </p:txBody>
      </p:sp>
      <p:cxnSp>
        <p:nvCxnSpPr>
          <p:cNvPr id="8" name="直線コネクタ 7"/>
          <p:cNvCxnSpPr/>
          <p:nvPr userDrawn="1"/>
        </p:nvCxnSpPr>
        <p:spPr bwMode="auto">
          <a:xfrm>
            <a:off x="0" y="6735763"/>
            <a:ext cx="9144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A5D4EFF-6A35-4A5F-9980-111FB52D1522}" type="datetimeFigureOut">
              <a:rPr lang="ja-JP" altLang="en-US"/>
              <a:pPr>
                <a:defRPr/>
              </a:pPr>
              <a:t>2010/11/15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D1669E7-63F0-4248-874D-0C44E0911D30}" type="slidenum">
              <a:rPr lang="ja-JP" altLang="en-US"/>
              <a:pPr>
                <a:defRPr/>
              </a:pPr>
              <a:t>&lt;#&gt;</a:t>
            </a:fld>
            <a:endParaRPr lang="ja-JP" altLang="en-US"/>
          </a:p>
        </p:txBody>
      </p:sp>
      <p:sp>
        <p:nvSpPr>
          <p:cNvPr id="7" name="正方形/長方形 6"/>
          <p:cNvSpPr/>
          <p:nvPr userDrawn="1"/>
        </p:nvSpPr>
        <p:spPr bwMode="auto">
          <a:xfrm>
            <a:off x="0" y="6524625"/>
            <a:ext cx="9144000" cy="190500"/>
          </a:xfrm>
          <a:prstGeom prst="rect">
            <a:avLst/>
          </a:prstGeom>
          <a:gradFill flip="none" rotWithShape="1">
            <a:gsLst>
              <a:gs pos="1000">
                <a:srgbClr val="00B050"/>
              </a:gs>
              <a:gs pos="100000">
                <a:srgbClr val="FFEBFA"/>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1100" i="1" kern="0" dirty="0">
                <a:latin typeface="HG丸ｺﾞｼｯｸM-PRO" pitchFamily="50" charset="-128"/>
                <a:ea typeface="HG丸ｺﾞｼｯｸM-PRO" pitchFamily="50" charset="-128"/>
              </a:rPr>
              <a:t>　　</a:t>
            </a:r>
            <a:r>
              <a:rPr lang="ja-JP" altLang="en-US" sz="1100" b="1" kern="0" spc="-30" dirty="0" smtClean="0">
                <a:latin typeface="HG丸ｺﾞｼｯｸM-PRO" pitchFamily="50" charset="-128"/>
                <a:ea typeface="HG丸ｺﾞｼｯｸM-PRO" pitchFamily="50" charset="-128"/>
              </a:rPr>
              <a:t>メディつき授業パッケージ</a:t>
            </a:r>
            <a:endParaRPr lang="ja-JP" altLang="en-US" sz="1100" b="1" kern="0" spc="100" dirty="0">
              <a:latin typeface="HG丸ｺﾞｼｯｸM-PRO" pitchFamily="50" charset="-128"/>
              <a:ea typeface="HG丸ｺﾞｼｯｸM-PRO" pitchFamily="50" charset="-128"/>
            </a:endParaRPr>
          </a:p>
        </p:txBody>
      </p:sp>
      <p:cxnSp>
        <p:nvCxnSpPr>
          <p:cNvPr id="8" name="直線コネクタ 7"/>
          <p:cNvCxnSpPr/>
          <p:nvPr userDrawn="1"/>
        </p:nvCxnSpPr>
        <p:spPr bwMode="auto">
          <a:xfrm>
            <a:off x="0" y="6735763"/>
            <a:ext cx="9144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6451B637-78BA-4EE0-8AA7-9387DCDFE557}" type="datetimeFigureOut">
              <a:rPr lang="ja-JP" altLang="en-US"/>
              <a:pPr>
                <a:defRPr/>
              </a:pPr>
              <a:t>2010/11/15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598990D-C146-4B9A-9B19-DDBE90A0C7D3}" type="slidenum">
              <a:rPr lang="ja-JP" altLang="en-US"/>
              <a:pPr>
                <a:defRPr/>
              </a:pPr>
              <a:t>&lt;#&gt;</a:t>
            </a:fld>
            <a:endParaRPr lang="ja-JP" altLang="en-US"/>
          </a:p>
        </p:txBody>
      </p:sp>
      <p:sp>
        <p:nvSpPr>
          <p:cNvPr id="8" name="正方形/長方形 7"/>
          <p:cNvSpPr/>
          <p:nvPr userDrawn="1"/>
        </p:nvSpPr>
        <p:spPr bwMode="auto">
          <a:xfrm>
            <a:off x="0" y="6524625"/>
            <a:ext cx="9144000" cy="190500"/>
          </a:xfrm>
          <a:prstGeom prst="rect">
            <a:avLst/>
          </a:prstGeom>
          <a:gradFill flip="none" rotWithShape="1">
            <a:gsLst>
              <a:gs pos="1000">
                <a:srgbClr val="00B050"/>
              </a:gs>
              <a:gs pos="100000">
                <a:srgbClr val="FFEBFA"/>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1100" i="1" kern="0" dirty="0">
                <a:latin typeface="HG丸ｺﾞｼｯｸM-PRO" pitchFamily="50" charset="-128"/>
                <a:ea typeface="HG丸ｺﾞｼｯｸM-PRO" pitchFamily="50" charset="-128"/>
              </a:rPr>
              <a:t>　　</a:t>
            </a:r>
            <a:r>
              <a:rPr lang="ja-JP" altLang="en-US" sz="1100" b="1" kern="0" spc="-30" dirty="0" smtClean="0">
                <a:latin typeface="HG丸ｺﾞｼｯｸM-PRO" pitchFamily="50" charset="-128"/>
                <a:ea typeface="HG丸ｺﾞｼｯｸM-PRO" pitchFamily="50" charset="-128"/>
              </a:rPr>
              <a:t>メディつき授業パッケージ</a:t>
            </a:r>
            <a:endParaRPr lang="ja-JP" altLang="en-US" sz="1100" b="1" kern="0" spc="100" dirty="0">
              <a:latin typeface="HG丸ｺﾞｼｯｸM-PRO" pitchFamily="50" charset="-128"/>
              <a:ea typeface="HG丸ｺﾞｼｯｸM-PRO" pitchFamily="50" charset="-128"/>
            </a:endParaRPr>
          </a:p>
        </p:txBody>
      </p:sp>
      <p:cxnSp>
        <p:nvCxnSpPr>
          <p:cNvPr id="9" name="直線コネクタ 8"/>
          <p:cNvCxnSpPr/>
          <p:nvPr userDrawn="1"/>
        </p:nvCxnSpPr>
        <p:spPr bwMode="auto">
          <a:xfrm>
            <a:off x="0" y="6735763"/>
            <a:ext cx="9144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9588D063-215D-469A-935E-7270D95B53B6}" type="datetimeFigureOut">
              <a:rPr lang="ja-JP" altLang="en-US"/>
              <a:pPr>
                <a:defRPr/>
              </a:pPr>
              <a:t>2010/11/15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5320ED6-64B0-4D46-BD53-15F8E67D363A}" type="slidenum">
              <a:rPr lang="ja-JP" altLang="en-US"/>
              <a:pPr>
                <a:defRPr/>
              </a:pPr>
              <a:t>&lt;#&gt;</a:t>
            </a:fld>
            <a:endParaRPr lang="ja-JP" altLang="en-US"/>
          </a:p>
        </p:txBody>
      </p:sp>
      <p:sp>
        <p:nvSpPr>
          <p:cNvPr id="10" name="正方形/長方形 9"/>
          <p:cNvSpPr/>
          <p:nvPr userDrawn="1"/>
        </p:nvSpPr>
        <p:spPr bwMode="auto">
          <a:xfrm>
            <a:off x="0" y="6524625"/>
            <a:ext cx="9144000" cy="190500"/>
          </a:xfrm>
          <a:prstGeom prst="rect">
            <a:avLst/>
          </a:prstGeom>
          <a:gradFill flip="none" rotWithShape="1">
            <a:gsLst>
              <a:gs pos="1000">
                <a:srgbClr val="00B050"/>
              </a:gs>
              <a:gs pos="100000">
                <a:srgbClr val="FFEBFA"/>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1100" i="1" kern="0" dirty="0">
                <a:latin typeface="HG丸ｺﾞｼｯｸM-PRO" pitchFamily="50" charset="-128"/>
                <a:ea typeface="HG丸ｺﾞｼｯｸM-PRO" pitchFamily="50" charset="-128"/>
              </a:rPr>
              <a:t>　　</a:t>
            </a:r>
            <a:r>
              <a:rPr lang="ja-JP" altLang="en-US" sz="1100" b="1" kern="0" spc="-30" dirty="0" smtClean="0">
                <a:latin typeface="HG丸ｺﾞｼｯｸM-PRO" pitchFamily="50" charset="-128"/>
                <a:ea typeface="HG丸ｺﾞｼｯｸM-PRO" pitchFamily="50" charset="-128"/>
              </a:rPr>
              <a:t>メディつき授業パッケージ</a:t>
            </a:r>
            <a:endParaRPr lang="ja-JP" altLang="en-US" sz="1100" b="1" kern="0" spc="100" dirty="0">
              <a:latin typeface="HG丸ｺﾞｼｯｸM-PRO" pitchFamily="50" charset="-128"/>
              <a:ea typeface="HG丸ｺﾞｼｯｸM-PRO" pitchFamily="50" charset="-128"/>
            </a:endParaRPr>
          </a:p>
        </p:txBody>
      </p:sp>
      <p:cxnSp>
        <p:nvCxnSpPr>
          <p:cNvPr id="11" name="直線コネクタ 10"/>
          <p:cNvCxnSpPr/>
          <p:nvPr userDrawn="1"/>
        </p:nvCxnSpPr>
        <p:spPr bwMode="auto">
          <a:xfrm>
            <a:off x="0" y="6735763"/>
            <a:ext cx="9144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E5BC657-941E-4946-B7EF-2D66AEA9E4AA}" type="datetimeFigureOut">
              <a:rPr lang="ja-JP" altLang="en-US"/>
              <a:pPr>
                <a:defRPr/>
              </a:pPr>
              <a:t>2010/11/15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67C49E9-51D9-46B1-90F8-E4F4F90F046C}" type="slidenum">
              <a:rPr lang="ja-JP" altLang="en-US"/>
              <a:pPr>
                <a:defRPr/>
              </a:pPr>
              <a:t>&lt;#&gt;</a:t>
            </a:fld>
            <a:endParaRPr lang="ja-JP" altLang="en-US"/>
          </a:p>
        </p:txBody>
      </p:sp>
      <p:sp>
        <p:nvSpPr>
          <p:cNvPr id="6" name="正方形/長方形 5"/>
          <p:cNvSpPr/>
          <p:nvPr userDrawn="1"/>
        </p:nvSpPr>
        <p:spPr bwMode="auto">
          <a:xfrm>
            <a:off x="0" y="6524625"/>
            <a:ext cx="9144000" cy="190500"/>
          </a:xfrm>
          <a:prstGeom prst="rect">
            <a:avLst/>
          </a:prstGeom>
          <a:gradFill flip="none" rotWithShape="1">
            <a:gsLst>
              <a:gs pos="1000">
                <a:srgbClr val="00B050"/>
              </a:gs>
              <a:gs pos="100000">
                <a:srgbClr val="FFEBFA"/>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1100" i="1" kern="0" dirty="0">
                <a:latin typeface="HG丸ｺﾞｼｯｸM-PRO" pitchFamily="50" charset="-128"/>
                <a:ea typeface="HG丸ｺﾞｼｯｸM-PRO" pitchFamily="50" charset="-128"/>
              </a:rPr>
              <a:t>　　</a:t>
            </a:r>
            <a:r>
              <a:rPr lang="ja-JP" altLang="en-US" sz="1100" b="1" kern="0" spc="-30" dirty="0" smtClean="0">
                <a:latin typeface="HG丸ｺﾞｼｯｸM-PRO" pitchFamily="50" charset="-128"/>
                <a:ea typeface="HG丸ｺﾞｼｯｸM-PRO" pitchFamily="50" charset="-128"/>
              </a:rPr>
              <a:t>メディつき授業パッケージ</a:t>
            </a:r>
            <a:endParaRPr lang="ja-JP" altLang="en-US" sz="1100" b="1" kern="0" spc="100" dirty="0">
              <a:latin typeface="HG丸ｺﾞｼｯｸM-PRO" pitchFamily="50" charset="-128"/>
              <a:ea typeface="HG丸ｺﾞｼｯｸM-PRO" pitchFamily="50" charset="-128"/>
            </a:endParaRPr>
          </a:p>
        </p:txBody>
      </p:sp>
      <p:cxnSp>
        <p:nvCxnSpPr>
          <p:cNvPr id="7" name="直線コネクタ 6"/>
          <p:cNvCxnSpPr/>
          <p:nvPr userDrawn="1"/>
        </p:nvCxnSpPr>
        <p:spPr bwMode="auto">
          <a:xfrm>
            <a:off x="0" y="6735763"/>
            <a:ext cx="9144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8CF9555-3CF9-4AEF-94E5-2CBA87CDC58C}" type="datetimeFigureOut">
              <a:rPr lang="ja-JP" altLang="en-US"/>
              <a:pPr>
                <a:defRPr/>
              </a:pPr>
              <a:t>2010/11/15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0DBB8B0-BFCF-4BCE-81B8-C22D4ED5DA02}" type="slidenum">
              <a:rPr lang="ja-JP" altLang="en-US"/>
              <a:pPr>
                <a:defRPr/>
              </a:pPr>
              <a:t>&lt;#&gt;</a:t>
            </a:fld>
            <a:endParaRPr lang="ja-JP" altLang="en-US"/>
          </a:p>
        </p:txBody>
      </p:sp>
      <p:sp>
        <p:nvSpPr>
          <p:cNvPr id="5" name="正方形/長方形 4"/>
          <p:cNvSpPr/>
          <p:nvPr userDrawn="1"/>
        </p:nvSpPr>
        <p:spPr bwMode="auto">
          <a:xfrm>
            <a:off x="0" y="6524625"/>
            <a:ext cx="9144000" cy="190500"/>
          </a:xfrm>
          <a:prstGeom prst="rect">
            <a:avLst/>
          </a:prstGeom>
          <a:gradFill flip="none" rotWithShape="1">
            <a:gsLst>
              <a:gs pos="1000">
                <a:srgbClr val="00B050"/>
              </a:gs>
              <a:gs pos="100000">
                <a:srgbClr val="FFEBFA"/>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1100" i="1" kern="0" dirty="0">
                <a:latin typeface="HG丸ｺﾞｼｯｸM-PRO" pitchFamily="50" charset="-128"/>
                <a:ea typeface="HG丸ｺﾞｼｯｸM-PRO" pitchFamily="50" charset="-128"/>
              </a:rPr>
              <a:t>　　</a:t>
            </a:r>
            <a:r>
              <a:rPr lang="ja-JP" altLang="en-US" sz="1100" b="1" kern="0" spc="-30" dirty="0" smtClean="0">
                <a:latin typeface="HG丸ｺﾞｼｯｸM-PRO" pitchFamily="50" charset="-128"/>
                <a:ea typeface="HG丸ｺﾞｼｯｸM-PRO" pitchFamily="50" charset="-128"/>
              </a:rPr>
              <a:t>メディつき授業パッケージ</a:t>
            </a:r>
            <a:endParaRPr lang="ja-JP" altLang="en-US" sz="1100" b="1" kern="0" spc="100" dirty="0">
              <a:latin typeface="HG丸ｺﾞｼｯｸM-PRO" pitchFamily="50" charset="-128"/>
              <a:ea typeface="HG丸ｺﾞｼｯｸM-PRO" pitchFamily="50" charset="-128"/>
            </a:endParaRPr>
          </a:p>
        </p:txBody>
      </p:sp>
      <p:cxnSp>
        <p:nvCxnSpPr>
          <p:cNvPr id="6" name="直線コネクタ 5"/>
          <p:cNvCxnSpPr/>
          <p:nvPr userDrawn="1"/>
        </p:nvCxnSpPr>
        <p:spPr bwMode="auto">
          <a:xfrm>
            <a:off x="0" y="6735763"/>
            <a:ext cx="9144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8DBACA-C0DF-431D-AE0C-24E9FECAAB2A}" type="datetimeFigureOut">
              <a:rPr lang="ja-JP" altLang="en-US"/>
              <a:pPr>
                <a:defRPr/>
              </a:pPr>
              <a:t>2010/11/15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3A2E192-E5B4-4EF8-B4F9-1AD21AE986FE}" type="slidenum">
              <a:rPr lang="ja-JP" altLang="en-US"/>
              <a:pPr>
                <a:defRPr/>
              </a:pPr>
              <a:t>&lt;#&gt;</a:t>
            </a:fld>
            <a:endParaRPr lang="ja-JP" altLang="en-US"/>
          </a:p>
        </p:txBody>
      </p:sp>
      <p:sp>
        <p:nvSpPr>
          <p:cNvPr id="8" name="正方形/長方形 7"/>
          <p:cNvSpPr/>
          <p:nvPr userDrawn="1"/>
        </p:nvSpPr>
        <p:spPr bwMode="auto">
          <a:xfrm>
            <a:off x="0" y="6524625"/>
            <a:ext cx="9144000" cy="190500"/>
          </a:xfrm>
          <a:prstGeom prst="rect">
            <a:avLst/>
          </a:prstGeom>
          <a:gradFill flip="none" rotWithShape="1">
            <a:gsLst>
              <a:gs pos="1000">
                <a:srgbClr val="00B050"/>
              </a:gs>
              <a:gs pos="100000">
                <a:srgbClr val="FFEBFA"/>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1100" i="1" kern="0" dirty="0">
                <a:latin typeface="HG丸ｺﾞｼｯｸM-PRO" pitchFamily="50" charset="-128"/>
                <a:ea typeface="HG丸ｺﾞｼｯｸM-PRO" pitchFamily="50" charset="-128"/>
              </a:rPr>
              <a:t>　　</a:t>
            </a:r>
            <a:r>
              <a:rPr lang="ja-JP" altLang="en-US" sz="1100" b="1" kern="0" spc="-30" dirty="0" smtClean="0">
                <a:latin typeface="HG丸ｺﾞｼｯｸM-PRO" pitchFamily="50" charset="-128"/>
                <a:ea typeface="HG丸ｺﾞｼｯｸM-PRO" pitchFamily="50" charset="-128"/>
              </a:rPr>
              <a:t>メディつき授業パッケージ</a:t>
            </a:r>
            <a:endParaRPr lang="ja-JP" altLang="en-US" sz="1100" b="1" kern="0" spc="100" dirty="0">
              <a:latin typeface="HG丸ｺﾞｼｯｸM-PRO" pitchFamily="50" charset="-128"/>
              <a:ea typeface="HG丸ｺﾞｼｯｸM-PRO" pitchFamily="50" charset="-128"/>
            </a:endParaRPr>
          </a:p>
        </p:txBody>
      </p:sp>
      <p:cxnSp>
        <p:nvCxnSpPr>
          <p:cNvPr id="9" name="直線コネクタ 8"/>
          <p:cNvCxnSpPr/>
          <p:nvPr userDrawn="1"/>
        </p:nvCxnSpPr>
        <p:spPr bwMode="auto">
          <a:xfrm>
            <a:off x="0" y="6735763"/>
            <a:ext cx="9144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2DB83C6-0BA1-42C7-B552-CB930396C0C0}" type="datetimeFigureOut">
              <a:rPr lang="ja-JP" altLang="en-US"/>
              <a:pPr>
                <a:defRPr/>
              </a:pPr>
              <a:t>2010/11/15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9C5FF1D-B8F1-4676-92FD-F6042621DA04}" type="slidenum">
              <a:rPr lang="ja-JP" altLang="en-US"/>
              <a:pPr>
                <a:defRPr/>
              </a:pPr>
              <a:t>&lt;#&gt;</a:t>
            </a:fld>
            <a:endParaRPr lang="ja-JP" altLang="en-US"/>
          </a:p>
        </p:txBody>
      </p:sp>
      <p:sp>
        <p:nvSpPr>
          <p:cNvPr id="8" name="正方形/長方形 7"/>
          <p:cNvSpPr/>
          <p:nvPr userDrawn="1"/>
        </p:nvSpPr>
        <p:spPr bwMode="auto">
          <a:xfrm>
            <a:off x="0" y="6524625"/>
            <a:ext cx="9144000" cy="190500"/>
          </a:xfrm>
          <a:prstGeom prst="rect">
            <a:avLst/>
          </a:prstGeom>
          <a:gradFill flip="none" rotWithShape="1">
            <a:gsLst>
              <a:gs pos="1000">
                <a:srgbClr val="00B050"/>
              </a:gs>
              <a:gs pos="100000">
                <a:srgbClr val="FFEBFA"/>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1100" i="1" kern="0" dirty="0">
                <a:latin typeface="HG丸ｺﾞｼｯｸM-PRO" pitchFamily="50" charset="-128"/>
                <a:ea typeface="HG丸ｺﾞｼｯｸM-PRO" pitchFamily="50" charset="-128"/>
              </a:rPr>
              <a:t>　　</a:t>
            </a:r>
            <a:r>
              <a:rPr lang="ja-JP" altLang="en-US" sz="1100" b="1" kern="0" spc="-30" dirty="0" smtClean="0">
                <a:latin typeface="HG丸ｺﾞｼｯｸM-PRO" pitchFamily="50" charset="-128"/>
                <a:ea typeface="HG丸ｺﾞｼｯｸM-PRO" pitchFamily="50" charset="-128"/>
              </a:rPr>
              <a:t>メディつき授業パッケージ</a:t>
            </a:r>
            <a:endParaRPr lang="ja-JP" altLang="en-US" sz="1100" b="1" kern="0" spc="100" dirty="0">
              <a:latin typeface="HG丸ｺﾞｼｯｸM-PRO" pitchFamily="50" charset="-128"/>
              <a:ea typeface="HG丸ｺﾞｼｯｸM-PRO" pitchFamily="50" charset="-128"/>
            </a:endParaRPr>
          </a:p>
        </p:txBody>
      </p:sp>
      <p:cxnSp>
        <p:nvCxnSpPr>
          <p:cNvPr id="9" name="直線コネクタ 8"/>
          <p:cNvCxnSpPr/>
          <p:nvPr userDrawn="1"/>
        </p:nvCxnSpPr>
        <p:spPr bwMode="auto">
          <a:xfrm>
            <a:off x="0" y="6735763"/>
            <a:ext cx="9144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7683096E-4E19-4B2D-8701-6F542CB3A2AF}" type="datetimeFigureOut">
              <a:rPr lang="ja-JP" altLang="en-US"/>
              <a:pPr>
                <a:defRPr/>
              </a:pPr>
              <a:t>2010/11/15</a:t>
            </a:fld>
            <a:endParaRPr lang="ja-JP" altLang="en-US"/>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1B799241-47DC-4497-84D1-390E17C21529}"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p:cNvGrpSpPr/>
          <p:nvPr/>
        </p:nvGrpSpPr>
        <p:grpSpPr>
          <a:xfrm>
            <a:off x="0" y="188640"/>
            <a:ext cx="9198822" cy="7632848"/>
            <a:chOff x="0" y="188640"/>
            <a:chExt cx="9198822" cy="7632848"/>
          </a:xfrm>
        </p:grpSpPr>
        <p:sp>
          <p:nvSpPr>
            <p:cNvPr id="37" name="正方形/長方形 36"/>
            <p:cNvSpPr/>
            <p:nvPr/>
          </p:nvSpPr>
          <p:spPr>
            <a:xfrm>
              <a:off x="0" y="836712"/>
              <a:ext cx="9144000" cy="6021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38"/>
            <p:cNvGrpSpPr/>
            <p:nvPr/>
          </p:nvGrpSpPr>
          <p:grpSpPr>
            <a:xfrm>
              <a:off x="0" y="764705"/>
              <a:ext cx="9198822" cy="6408711"/>
              <a:chOff x="571472" y="38613"/>
              <a:chExt cx="8480226" cy="6249717"/>
            </a:xfrm>
          </p:grpSpPr>
          <p:grpSp>
            <p:nvGrpSpPr>
              <p:cNvPr id="3" name="グループ化 29"/>
              <p:cNvGrpSpPr/>
              <p:nvPr/>
            </p:nvGrpSpPr>
            <p:grpSpPr>
              <a:xfrm>
                <a:off x="571472" y="38613"/>
                <a:ext cx="8480226" cy="6249717"/>
                <a:chOff x="571472" y="38613"/>
                <a:chExt cx="8480226" cy="6249717"/>
              </a:xfrm>
            </p:grpSpPr>
            <p:pic>
              <p:nvPicPr>
                <p:cNvPr id="21" name="図 3" descr="page001.png"/>
                <p:cNvPicPr>
                  <a:picLocks noChangeAspect="1"/>
                </p:cNvPicPr>
                <p:nvPr/>
              </p:nvPicPr>
              <p:blipFill>
                <a:blip r:embed="rId3" cstate="print"/>
                <a:srcRect l="21334" t="21611" r="20432" b="26370"/>
                <a:stretch>
                  <a:fillRect/>
                </a:stretch>
              </p:blipFill>
              <p:spPr>
                <a:xfrm>
                  <a:off x="2786050" y="1357298"/>
                  <a:ext cx="4071966" cy="2571768"/>
                </a:xfrm>
                <a:prstGeom prst="rect">
                  <a:avLst/>
                </a:prstGeom>
                <a:ln>
                  <a:noFill/>
                </a:ln>
              </p:spPr>
            </p:pic>
            <p:sp>
              <p:nvSpPr>
                <p:cNvPr id="22" name="テキスト ボックス 21"/>
                <p:cNvSpPr txBox="1"/>
                <p:nvPr/>
              </p:nvSpPr>
              <p:spPr>
                <a:xfrm>
                  <a:off x="2224115" y="38613"/>
                  <a:ext cx="2919389" cy="323165"/>
                </a:xfrm>
                <a:prstGeom prst="rect">
                  <a:avLst/>
                </a:prstGeom>
                <a:solidFill>
                  <a:schemeClr val="bg1"/>
                </a:solidFill>
              </p:spPr>
              <p:txBody>
                <a:bodyPr wrap="none" bIns="0" rtlCol="0">
                  <a:spAutoFit/>
                </a:bodyPr>
                <a:lstStyle/>
                <a:p>
                  <a:r>
                    <a:rPr kumimoji="1" lang="ja-JP" altLang="en-US" dirty="0" smtClean="0">
                      <a:latin typeface="AR P隷書体M印刷標準字体" pitchFamily="66" charset="-128"/>
                      <a:ea typeface="AR P隷書体M印刷標準字体" pitchFamily="66" charset="-128"/>
                    </a:rPr>
                    <a:t>メ　デ　ィ　つ　き　新　聞</a:t>
                  </a:r>
                  <a:endParaRPr kumimoji="1" lang="ja-JP" altLang="en-US" dirty="0">
                    <a:latin typeface="AR P隷書体M印刷標準字体" pitchFamily="66" charset="-128"/>
                    <a:ea typeface="AR P隷書体M印刷標準字体" pitchFamily="66" charset="-128"/>
                  </a:endParaRPr>
                </a:p>
              </p:txBody>
            </p:sp>
            <p:sp>
              <p:nvSpPr>
                <p:cNvPr id="23" name="テキスト ボックス 22"/>
                <p:cNvSpPr txBox="1"/>
                <p:nvPr/>
              </p:nvSpPr>
              <p:spPr>
                <a:xfrm>
                  <a:off x="6335382" y="141645"/>
                  <a:ext cx="2536272" cy="207749"/>
                </a:xfrm>
                <a:prstGeom prst="rect">
                  <a:avLst/>
                </a:prstGeom>
                <a:solidFill>
                  <a:schemeClr val="bg1"/>
                </a:solidFill>
              </p:spPr>
              <p:txBody>
                <a:bodyPr wrap="none" bIns="0" rtlCol="0">
                  <a:spAutoFit/>
                </a:bodyPr>
                <a:lstStyle/>
                <a:p>
                  <a:r>
                    <a:rPr kumimoji="1" lang="ja-JP" altLang="en-US" sz="1050" dirty="0" smtClean="0"/>
                    <a:t>平成</a:t>
                  </a:r>
                  <a:r>
                    <a:rPr kumimoji="1" lang="en-US" altLang="ja-JP" sz="1050" dirty="0" smtClean="0"/>
                    <a:t>21</a:t>
                  </a:r>
                  <a:r>
                    <a:rPr kumimoji="1" lang="ja-JP" altLang="en-US" sz="1050" dirty="0" smtClean="0"/>
                    <a:t>年</a:t>
                  </a:r>
                  <a:r>
                    <a:rPr kumimoji="1" lang="en-US" altLang="ja-JP" sz="1050" dirty="0" smtClean="0"/>
                    <a:t>(2009</a:t>
                  </a:r>
                  <a:r>
                    <a:rPr kumimoji="1" lang="ja-JP" altLang="en-US" sz="1050" dirty="0" smtClean="0"/>
                    <a:t>年</a:t>
                  </a:r>
                  <a:r>
                    <a:rPr kumimoji="1" lang="en-US" altLang="ja-JP" sz="1050" dirty="0" smtClean="0"/>
                    <a:t>)2</a:t>
                  </a:r>
                  <a:r>
                    <a:rPr kumimoji="1" lang="ja-JP" altLang="en-US" sz="1050" dirty="0" smtClean="0"/>
                    <a:t>月</a:t>
                  </a:r>
                  <a:r>
                    <a:rPr kumimoji="1" lang="en-US" altLang="ja-JP" sz="1050" dirty="0" smtClean="0"/>
                    <a:t>14</a:t>
                  </a:r>
                  <a:r>
                    <a:rPr kumimoji="1" lang="ja-JP" altLang="en-US" sz="1050" dirty="0" smtClean="0"/>
                    <a:t>日</a:t>
                  </a:r>
                  <a:r>
                    <a:rPr kumimoji="1" lang="en-US" altLang="ja-JP" sz="1050" dirty="0" smtClean="0"/>
                    <a:t>(</a:t>
                  </a:r>
                  <a:r>
                    <a:rPr kumimoji="1" lang="ja-JP" altLang="en-US" sz="1050" dirty="0" smtClean="0"/>
                    <a:t>土曜日</a:t>
                  </a:r>
                  <a:r>
                    <a:rPr kumimoji="1" lang="en-US" altLang="ja-JP" sz="1050" dirty="0" smtClean="0"/>
                    <a:t>)</a:t>
                  </a:r>
                  <a:r>
                    <a:rPr kumimoji="1" lang="ja-JP" altLang="en-US" sz="1050" dirty="0" smtClean="0"/>
                    <a:t>　日刊</a:t>
                  </a:r>
                  <a:endParaRPr kumimoji="1" lang="ja-JP" altLang="en-US" sz="1050" dirty="0"/>
                </a:p>
              </p:txBody>
            </p:sp>
            <p:cxnSp>
              <p:nvCxnSpPr>
                <p:cNvPr id="24" name="直線コネクタ 23"/>
                <p:cNvCxnSpPr/>
                <p:nvPr/>
              </p:nvCxnSpPr>
              <p:spPr>
                <a:xfrm>
                  <a:off x="571472" y="382924"/>
                  <a:ext cx="8352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グループ化 6"/>
                <p:cNvGrpSpPr/>
                <p:nvPr/>
              </p:nvGrpSpPr>
              <p:grpSpPr>
                <a:xfrm>
                  <a:off x="7943701" y="389967"/>
                  <a:ext cx="1107997" cy="3752967"/>
                  <a:chOff x="1697001" y="1214422"/>
                  <a:chExt cx="1107997" cy="3615174"/>
                </a:xfrm>
              </p:grpSpPr>
              <p:sp>
                <p:nvSpPr>
                  <p:cNvPr id="31" name="Rectangle 3" descr="右上がり対角線 (太)"/>
                  <p:cNvSpPr>
                    <a:spLocks noChangeArrowheads="1"/>
                  </p:cNvSpPr>
                  <p:nvPr/>
                </p:nvSpPr>
                <p:spPr bwMode="auto">
                  <a:xfrm>
                    <a:off x="1709593" y="1214422"/>
                    <a:ext cx="968539" cy="3571901"/>
                  </a:xfrm>
                  <a:prstGeom prst="rect">
                    <a:avLst/>
                  </a:prstGeom>
                  <a:blipFill dpi="0" rotWithShape="0">
                    <a:blip r:embed="rId4" cstate="print"/>
                    <a:srcRect/>
                    <a:tile tx="0" ty="0" sx="100000" sy="100000" flip="none" algn="tl"/>
                  </a:blipFill>
                  <a:ln w="7200">
                    <a:solidFill>
                      <a:srgbClr val="000000"/>
                    </a:solidFill>
                    <a:miter lim="800000"/>
                    <a:headEnd/>
                    <a:tailEnd/>
                  </a:ln>
                </p:spPr>
                <p:txBody>
                  <a:bodyPr vert="eaVert" wrap="square" lIns="91440" tIns="45720" rIns="91440" bIns="45720" numCol="1" anchor="ctr" anchorCtr="0" compatLnSpc="1">
                    <a:prstTxWarp prst="textNoShape">
                      <a:avLst/>
                    </a:prstTxWarp>
                  </a:bodyPr>
                  <a:lstStyle/>
                  <a:p>
                    <a:r>
                      <a:rPr lang="ja-JP" altLang="en-US" sz="4800" b="1" dirty="0" smtClean="0">
                        <a:solidFill>
                          <a:schemeClr val="bg1"/>
                        </a:solidFill>
                        <a:effectLst>
                          <a:outerShdw blurRad="38100" dist="38100" dir="2700000" algn="tl">
                            <a:srgbClr val="000000">
                              <a:alpha val="43137"/>
                            </a:srgbClr>
                          </a:outerShdw>
                        </a:effectLst>
                        <a:latin typeface="AR隷書体M印刷標準字体" pitchFamily="65" charset="-128"/>
                        <a:ea typeface="AR隷書体M印刷標準字体" pitchFamily="65" charset="-128"/>
                      </a:rPr>
                      <a:t>メディつき</a:t>
                    </a:r>
                    <a:endParaRPr lang="ja-JP" altLang="en-US" sz="4800" b="1" dirty="0">
                      <a:solidFill>
                        <a:schemeClr val="bg1"/>
                      </a:solidFill>
                      <a:effectLst>
                        <a:outerShdw blurRad="38100" dist="38100" dir="2700000" algn="tl">
                          <a:srgbClr val="000000">
                            <a:alpha val="43137"/>
                          </a:srgbClr>
                        </a:outerShdw>
                      </a:effectLst>
                      <a:latin typeface="AR隷書体M印刷標準字体" pitchFamily="65" charset="-128"/>
                      <a:ea typeface="AR隷書体M印刷標準字体" pitchFamily="65" charset="-128"/>
                    </a:endParaRPr>
                  </a:p>
                </p:txBody>
              </p:sp>
              <p:sp>
                <p:nvSpPr>
                  <p:cNvPr id="32" name="テキスト ボックス 5"/>
                  <p:cNvSpPr txBox="1"/>
                  <p:nvPr/>
                </p:nvSpPr>
                <p:spPr>
                  <a:xfrm>
                    <a:off x="1697001" y="4183265"/>
                    <a:ext cx="1107997" cy="646331"/>
                  </a:xfrm>
                  <a:prstGeom prst="rect">
                    <a:avLst/>
                  </a:prstGeom>
                  <a:noFill/>
                </p:spPr>
                <p:txBody>
                  <a:bodyPr wrap="none" rtlCol="0">
                    <a:spAutoFit/>
                  </a:bodyPr>
                  <a:lstStyle/>
                  <a:p>
                    <a:r>
                      <a:rPr kumimoji="1" lang="ja-JP" altLang="en-US" sz="3600" b="1" dirty="0" smtClean="0">
                        <a:solidFill>
                          <a:schemeClr val="bg1"/>
                        </a:solidFill>
                        <a:effectLst>
                          <a:outerShdw blurRad="38100" dist="38100" dir="2700000" algn="tl">
                            <a:srgbClr val="000000">
                              <a:alpha val="43137"/>
                            </a:srgbClr>
                          </a:outerShdw>
                        </a:effectLst>
                        <a:latin typeface="AR隷書体M印刷標準字体" pitchFamily="65" charset="-128"/>
                        <a:ea typeface="AR隷書体M印刷標準字体" pitchFamily="65" charset="-128"/>
                      </a:rPr>
                      <a:t>新聞</a:t>
                    </a:r>
                    <a:endParaRPr kumimoji="1" lang="ja-JP" altLang="en-US" sz="3600" b="1" dirty="0">
                      <a:solidFill>
                        <a:schemeClr val="bg1"/>
                      </a:solidFill>
                      <a:effectLst>
                        <a:outerShdw blurRad="38100" dist="38100" dir="2700000" algn="tl">
                          <a:srgbClr val="000000">
                            <a:alpha val="43137"/>
                          </a:srgbClr>
                        </a:outerShdw>
                      </a:effectLst>
                      <a:latin typeface="AR隷書体M印刷標準字体" pitchFamily="65" charset="-128"/>
                      <a:ea typeface="AR隷書体M印刷標準字体" pitchFamily="65" charset="-128"/>
                    </a:endParaRPr>
                  </a:p>
                </p:txBody>
              </p:sp>
            </p:grpSp>
            <p:sp>
              <p:nvSpPr>
                <p:cNvPr id="26" name="正方形/長方形 25"/>
                <p:cNvSpPr/>
                <p:nvPr/>
              </p:nvSpPr>
              <p:spPr>
                <a:xfrm>
                  <a:off x="571472" y="474284"/>
                  <a:ext cx="7202359" cy="785818"/>
                </a:xfrm>
                <a:prstGeom prst="rect">
                  <a:avLst/>
                </a:prstGeom>
                <a:blipFill dpi="0" rotWithShape="1">
                  <a:blip r:embed="rId5" cstate="print"/>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堀田さんら男女８人が表彰</a:t>
                  </a:r>
                  <a:endParaRPr kumimoji="1" lang="ja-JP" altLang="en-US" sz="480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27" name="テキスト ボックス 26"/>
                <p:cNvSpPr txBox="1"/>
                <p:nvPr/>
              </p:nvSpPr>
              <p:spPr>
                <a:xfrm>
                  <a:off x="6840032" y="1357298"/>
                  <a:ext cx="875240" cy="584775"/>
                </a:xfrm>
                <a:prstGeom prst="rect">
                  <a:avLst/>
                </a:prstGeom>
                <a:solidFill>
                  <a:schemeClr val="bg1"/>
                </a:solidFill>
              </p:spPr>
              <p:txBody>
                <a:bodyPr wrap="none" lIns="0" rIns="0" rtlCol="0">
                  <a:spAutoFit/>
                </a:bodyPr>
                <a:lstStyle/>
                <a:p>
                  <a:pPr algn="r"/>
                  <a:r>
                    <a:rPr kumimoji="1" lang="en-US" altLang="ja-JP" sz="1600" dirty="0" smtClean="0">
                      <a:latin typeface="HGS創英角ｺﾞｼｯｸUB" pitchFamily="50" charset="-128"/>
                      <a:ea typeface="HGS創英角ｺﾞｼｯｸUB" pitchFamily="50" charset="-128"/>
                    </a:rPr>
                    <a:t>13</a:t>
                  </a:r>
                  <a:r>
                    <a:rPr kumimoji="1" lang="ja-JP" altLang="en-US" sz="1600" dirty="0" smtClean="0">
                      <a:latin typeface="HGS創英角ｺﾞｼｯｸUB" pitchFamily="50" charset="-128"/>
                      <a:ea typeface="HGS創英角ｺﾞｼｯｸUB" pitchFamily="50" charset="-128"/>
                    </a:rPr>
                    <a:t>日東京</a:t>
                  </a:r>
                  <a:endParaRPr kumimoji="1" lang="en-US" altLang="ja-JP" sz="1600" dirty="0" smtClean="0">
                    <a:latin typeface="HGS創英角ｺﾞｼｯｸUB" pitchFamily="50" charset="-128"/>
                    <a:ea typeface="HGS創英角ｺﾞｼｯｸUB" pitchFamily="50" charset="-128"/>
                  </a:endParaRPr>
                </a:p>
                <a:p>
                  <a:pPr algn="r"/>
                  <a:r>
                    <a:rPr kumimoji="1" lang="ja-JP" altLang="en-US" sz="1600" dirty="0" smtClean="0">
                      <a:latin typeface="HGS創英角ｺﾞｼｯｸUB" pitchFamily="50" charset="-128"/>
                      <a:ea typeface="HGS創英角ｺﾞｼｯｸUB" pitchFamily="50" charset="-128"/>
                    </a:rPr>
                    <a:t>・上野署</a:t>
                  </a:r>
                  <a:endParaRPr kumimoji="1" lang="ja-JP" altLang="en-US" sz="1600" dirty="0">
                    <a:latin typeface="HGS創英角ｺﾞｼｯｸUB" pitchFamily="50" charset="-128"/>
                    <a:ea typeface="HGS創英角ｺﾞｼｯｸUB" pitchFamily="50" charset="-128"/>
                  </a:endParaRPr>
                </a:p>
              </p:txBody>
            </p:sp>
            <p:sp>
              <p:nvSpPr>
                <p:cNvPr id="29" name="テキスト ボックス 28"/>
                <p:cNvSpPr txBox="1"/>
                <p:nvPr/>
              </p:nvSpPr>
              <p:spPr>
                <a:xfrm>
                  <a:off x="6785950" y="1928802"/>
                  <a:ext cx="1046440" cy="4359528"/>
                </a:xfrm>
                <a:prstGeom prst="rect">
                  <a:avLst/>
                </a:prstGeom>
                <a:solidFill>
                  <a:schemeClr val="bg1"/>
                </a:solidFill>
              </p:spPr>
              <p:txBody>
                <a:bodyPr vert="eaVert" wrap="none" rtlCol="0">
                  <a:spAutoFit/>
                </a:bodyPr>
                <a:lstStyle/>
                <a:p>
                  <a:r>
                    <a:rPr kumimoji="1" lang="ja-JP" altLang="en-US" sz="2800" dirty="0" smtClean="0">
                      <a:latin typeface="AR P明朝体U" pitchFamily="50" charset="-128"/>
                      <a:ea typeface="AR P明朝体U" pitchFamily="50" charset="-128"/>
                    </a:rPr>
                    <a:t>おぼれた男性の命を救った</a:t>
                  </a:r>
                  <a:endParaRPr kumimoji="1" lang="en-US" altLang="ja-JP" sz="2800" dirty="0" smtClean="0">
                    <a:latin typeface="AR P明朝体U" pitchFamily="50" charset="-128"/>
                    <a:ea typeface="AR P明朝体U" pitchFamily="50" charset="-128"/>
                  </a:endParaRPr>
                </a:p>
                <a:p>
                  <a:r>
                    <a:rPr lang="ja-JP" altLang="en-US" sz="2800" dirty="0" smtClean="0">
                      <a:latin typeface="AR P明朝体U" pitchFamily="50" charset="-128"/>
                      <a:ea typeface="AR P明朝体U" pitchFamily="50" charset="-128"/>
                    </a:rPr>
                    <a:t>奇跡の</a:t>
                  </a:r>
                  <a:r>
                    <a:rPr lang="en-US" altLang="ja-JP" sz="2800" dirty="0" smtClean="0">
                      <a:latin typeface="AR P明朝体U" pitchFamily="50" charset="-128"/>
                      <a:ea typeface="AR P明朝体U" pitchFamily="50" charset="-128"/>
                    </a:rPr>
                    <a:t>『</a:t>
                  </a:r>
                  <a:r>
                    <a:rPr lang="ja-JP" altLang="en-US" sz="2800" dirty="0" smtClean="0">
                      <a:latin typeface="AR P明朝体U" pitchFamily="50" charset="-128"/>
                      <a:ea typeface="AR P明朝体U" pitchFamily="50" charset="-128"/>
                    </a:rPr>
                    <a:t>連携プレー</a:t>
                  </a:r>
                  <a:r>
                    <a:rPr lang="en-US" altLang="ja-JP" sz="2800" dirty="0" smtClean="0">
                      <a:latin typeface="AR P明朝体U" pitchFamily="50" charset="-128"/>
                      <a:ea typeface="AR P明朝体U" pitchFamily="50" charset="-128"/>
                    </a:rPr>
                    <a:t>』</a:t>
                  </a:r>
                  <a:r>
                    <a:rPr lang="ja-JP" altLang="en-US" sz="2800" dirty="0" smtClean="0">
                      <a:latin typeface="AR P明朝体U" pitchFamily="50" charset="-128"/>
                      <a:ea typeface="AR P明朝体U" pitchFamily="50" charset="-128"/>
                    </a:rPr>
                    <a:t>を賞賛</a:t>
                  </a:r>
                  <a:endParaRPr kumimoji="1" lang="ja-JP" altLang="en-US" sz="2800" dirty="0">
                    <a:latin typeface="AR P明朝体U" pitchFamily="50" charset="-128"/>
                    <a:ea typeface="AR P明朝体U" pitchFamily="50" charset="-128"/>
                  </a:endParaRPr>
                </a:p>
              </p:txBody>
            </p:sp>
            <p:sp>
              <p:nvSpPr>
                <p:cNvPr id="30" name="正方形/長方形 29"/>
                <p:cNvSpPr/>
                <p:nvPr/>
              </p:nvSpPr>
              <p:spPr>
                <a:xfrm>
                  <a:off x="1591526" y="1357298"/>
                  <a:ext cx="1214446" cy="2571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descr="スライド1.PNG"/>
              <p:cNvPicPr>
                <a:picLocks noChangeAspect="1"/>
              </p:cNvPicPr>
              <p:nvPr/>
            </p:nvPicPr>
            <p:blipFill>
              <a:blip r:embed="rId6" cstate="print"/>
              <a:stretch>
                <a:fillRect/>
              </a:stretch>
            </p:blipFill>
            <p:spPr>
              <a:xfrm>
                <a:off x="5486924" y="4071942"/>
                <a:ext cx="1268723" cy="1571636"/>
              </a:xfrm>
              <a:prstGeom prst="rect">
                <a:avLst/>
              </a:prstGeom>
            </p:spPr>
          </p:pic>
          <p:pic>
            <p:nvPicPr>
              <p:cNvPr id="5" name="図 4" descr="スライド8.PNG"/>
              <p:cNvPicPr>
                <a:picLocks noChangeAspect="1"/>
              </p:cNvPicPr>
              <p:nvPr/>
            </p:nvPicPr>
            <p:blipFill>
              <a:blip r:embed="rId7" cstate="print"/>
              <a:stretch>
                <a:fillRect/>
              </a:stretch>
            </p:blipFill>
            <p:spPr>
              <a:xfrm>
                <a:off x="3874288" y="4071941"/>
                <a:ext cx="1449400" cy="1571637"/>
              </a:xfrm>
              <a:prstGeom prst="rect">
                <a:avLst/>
              </a:prstGeom>
            </p:spPr>
          </p:pic>
          <p:pic>
            <p:nvPicPr>
              <p:cNvPr id="6" name="図 5" descr="スライド2.PNG"/>
              <p:cNvPicPr>
                <a:picLocks noChangeAspect="1"/>
              </p:cNvPicPr>
              <p:nvPr/>
            </p:nvPicPr>
            <p:blipFill>
              <a:blip r:embed="rId8" cstate="print"/>
              <a:stretch>
                <a:fillRect/>
              </a:stretch>
            </p:blipFill>
            <p:spPr>
              <a:xfrm>
                <a:off x="2303248" y="4071941"/>
                <a:ext cx="1411496" cy="1535161"/>
              </a:xfrm>
              <a:prstGeom prst="rect">
                <a:avLst/>
              </a:prstGeom>
            </p:spPr>
          </p:pic>
          <p:pic>
            <p:nvPicPr>
              <p:cNvPr id="7" name="図 6" descr="スライド6.PNG"/>
              <p:cNvPicPr>
                <a:picLocks noChangeAspect="1"/>
              </p:cNvPicPr>
              <p:nvPr/>
            </p:nvPicPr>
            <p:blipFill>
              <a:blip r:embed="rId9" cstate="print"/>
              <a:stretch>
                <a:fillRect/>
              </a:stretch>
            </p:blipFill>
            <p:spPr>
              <a:xfrm>
                <a:off x="623066" y="4286256"/>
                <a:ext cx="877100" cy="1214446"/>
              </a:xfrm>
              <a:prstGeom prst="rect">
                <a:avLst/>
              </a:prstGeom>
            </p:spPr>
          </p:pic>
          <p:pic>
            <p:nvPicPr>
              <p:cNvPr id="8" name="図 7" descr="スライド5.PNG"/>
              <p:cNvPicPr>
                <a:picLocks noChangeAspect="1"/>
              </p:cNvPicPr>
              <p:nvPr/>
            </p:nvPicPr>
            <p:blipFill>
              <a:blip r:embed="rId10" cstate="print"/>
              <a:stretch>
                <a:fillRect/>
              </a:stretch>
            </p:blipFill>
            <p:spPr>
              <a:xfrm>
                <a:off x="631400" y="2857496"/>
                <a:ext cx="919566" cy="1000132"/>
              </a:xfrm>
              <a:prstGeom prst="rect">
                <a:avLst/>
              </a:prstGeom>
            </p:spPr>
          </p:pic>
          <p:pic>
            <p:nvPicPr>
              <p:cNvPr id="9" name="図 8" descr="スライド4.PNG"/>
              <p:cNvPicPr>
                <a:picLocks noChangeAspect="1"/>
              </p:cNvPicPr>
              <p:nvPr/>
            </p:nvPicPr>
            <p:blipFill>
              <a:blip r:embed="rId11" cstate="print"/>
              <a:stretch>
                <a:fillRect/>
              </a:stretch>
            </p:blipFill>
            <p:spPr>
              <a:xfrm>
                <a:off x="652039" y="1500174"/>
                <a:ext cx="919565" cy="1000132"/>
              </a:xfrm>
              <a:prstGeom prst="rect">
                <a:avLst/>
              </a:prstGeom>
            </p:spPr>
          </p:pic>
          <p:pic>
            <p:nvPicPr>
              <p:cNvPr id="10" name="図 9" descr="スライド7.PNG"/>
              <p:cNvPicPr>
                <a:picLocks noChangeAspect="1"/>
              </p:cNvPicPr>
              <p:nvPr/>
            </p:nvPicPr>
            <p:blipFill>
              <a:blip r:embed="rId12" cstate="print"/>
              <a:stretch>
                <a:fillRect/>
              </a:stretch>
            </p:blipFill>
            <p:spPr>
              <a:xfrm>
                <a:off x="1714480" y="1500174"/>
                <a:ext cx="936231" cy="1000132"/>
              </a:xfrm>
              <a:prstGeom prst="rect">
                <a:avLst/>
              </a:prstGeom>
            </p:spPr>
          </p:pic>
          <p:pic>
            <p:nvPicPr>
              <p:cNvPr id="11" name="図 10" descr="スライド3.PNG"/>
              <p:cNvPicPr>
                <a:picLocks noChangeAspect="1"/>
              </p:cNvPicPr>
              <p:nvPr/>
            </p:nvPicPr>
            <p:blipFill>
              <a:blip r:embed="rId13" cstate="print"/>
              <a:stretch>
                <a:fillRect/>
              </a:stretch>
            </p:blipFill>
            <p:spPr>
              <a:xfrm>
                <a:off x="1708725" y="2857496"/>
                <a:ext cx="919566" cy="1000132"/>
              </a:xfrm>
              <a:prstGeom prst="rect">
                <a:avLst/>
              </a:prstGeom>
            </p:spPr>
          </p:pic>
          <p:sp>
            <p:nvSpPr>
              <p:cNvPr id="12" name="テキスト ボックス 11"/>
              <p:cNvSpPr txBox="1"/>
              <p:nvPr/>
            </p:nvSpPr>
            <p:spPr>
              <a:xfrm>
                <a:off x="5577384" y="5643578"/>
                <a:ext cx="1066318"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堀田龍也さん</a:t>
                </a:r>
                <a:endParaRPr kumimoji="1" lang="ja-JP" altLang="en-US" sz="1200" dirty="0">
                  <a:latin typeface="HGP創英角ｺﾞｼｯｸUB" pitchFamily="50" charset="-128"/>
                  <a:ea typeface="HGP創英角ｺﾞｼｯｸUB" pitchFamily="50" charset="-128"/>
                </a:endParaRPr>
              </a:p>
            </p:txBody>
          </p:sp>
          <p:sp>
            <p:nvSpPr>
              <p:cNvPr id="13" name="テキスト ボックス 12"/>
              <p:cNvSpPr txBox="1"/>
              <p:nvPr/>
            </p:nvSpPr>
            <p:spPr>
              <a:xfrm>
                <a:off x="4071934" y="5643578"/>
                <a:ext cx="1061509"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天野三鶴さん</a:t>
                </a:r>
                <a:endParaRPr kumimoji="1" lang="ja-JP" altLang="en-US" sz="1200" dirty="0">
                  <a:latin typeface="HGP創英角ｺﾞｼｯｸUB" pitchFamily="50" charset="-128"/>
                  <a:ea typeface="HGP創英角ｺﾞｼｯｸUB" pitchFamily="50" charset="-128"/>
                </a:endParaRPr>
              </a:p>
            </p:txBody>
          </p:sp>
          <p:sp>
            <p:nvSpPr>
              <p:cNvPr id="14" name="テキスト ボックス 13"/>
              <p:cNvSpPr txBox="1"/>
              <p:nvPr/>
            </p:nvSpPr>
            <p:spPr>
              <a:xfrm>
                <a:off x="2428860" y="5643578"/>
                <a:ext cx="1061509"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吉野和美さん</a:t>
                </a:r>
                <a:endParaRPr kumimoji="1" lang="ja-JP" altLang="en-US" sz="1200" dirty="0">
                  <a:latin typeface="HGP創英角ｺﾞｼｯｸUB" pitchFamily="50" charset="-128"/>
                  <a:ea typeface="HGP創英角ｺﾞｼｯｸUB" pitchFamily="50" charset="-128"/>
                </a:endParaRPr>
              </a:p>
            </p:txBody>
          </p:sp>
          <p:sp>
            <p:nvSpPr>
              <p:cNvPr id="15" name="テキスト ボックス 14"/>
              <p:cNvSpPr txBox="1"/>
              <p:nvPr/>
            </p:nvSpPr>
            <p:spPr>
              <a:xfrm>
                <a:off x="1643042" y="2500306"/>
                <a:ext cx="1061509"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笠原晶子さん</a:t>
                </a:r>
                <a:endParaRPr kumimoji="1" lang="ja-JP" altLang="en-US" sz="1200" dirty="0">
                  <a:latin typeface="HGP創英角ｺﾞｼｯｸUB" pitchFamily="50" charset="-128"/>
                  <a:ea typeface="HGP創英角ｺﾞｼｯｸUB" pitchFamily="50" charset="-128"/>
                </a:endParaRPr>
              </a:p>
            </p:txBody>
          </p:sp>
          <p:sp>
            <p:nvSpPr>
              <p:cNvPr id="16" name="テキスト ボックス 15"/>
              <p:cNvSpPr txBox="1"/>
              <p:nvPr/>
            </p:nvSpPr>
            <p:spPr>
              <a:xfrm>
                <a:off x="571472" y="2500306"/>
                <a:ext cx="1061509"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影山知美さん</a:t>
                </a:r>
                <a:endParaRPr kumimoji="1" lang="ja-JP" altLang="en-US" sz="1200" dirty="0">
                  <a:latin typeface="HGP創英角ｺﾞｼｯｸUB" pitchFamily="50" charset="-128"/>
                  <a:ea typeface="HGP創英角ｺﾞｼｯｸUB" pitchFamily="50" charset="-128"/>
                </a:endParaRPr>
              </a:p>
            </p:txBody>
          </p:sp>
          <p:sp>
            <p:nvSpPr>
              <p:cNvPr id="17" name="テキスト ボックス 16"/>
              <p:cNvSpPr txBox="1"/>
              <p:nvPr/>
            </p:nvSpPr>
            <p:spPr>
              <a:xfrm>
                <a:off x="1653103" y="3866381"/>
                <a:ext cx="1061509"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松橋尚子さん</a:t>
                </a:r>
                <a:endParaRPr kumimoji="1" lang="ja-JP" altLang="en-US" sz="1200" dirty="0">
                  <a:latin typeface="HGP創英角ｺﾞｼｯｸUB" pitchFamily="50" charset="-128"/>
                  <a:ea typeface="HGP創英角ｺﾞｼｯｸUB" pitchFamily="50" charset="-128"/>
                </a:endParaRPr>
              </a:p>
            </p:txBody>
          </p:sp>
          <p:sp>
            <p:nvSpPr>
              <p:cNvPr id="18" name="テキスト ボックス 17"/>
              <p:cNvSpPr txBox="1"/>
              <p:nvPr/>
            </p:nvSpPr>
            <p:spPr>
              <a:xfrm>
                <a:off x="581533" y="3857628"/>
                <a:ext cx="1039067"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高橋伸明くん</a:t>
                </a:r>
                <a:endParaRPr kumimoji="1" lang="ja-JP" altLang="en-US" sz="1200" dirty="0">
                  <a:latin typeface="HGP創英角ｺﾞｼｯｸUB" pitchFamily="50" charset="-128"/>
                  <a:ea typeface="HGP創英角ｺﾞｼｯｸUB" pitchFamily="50" charset="-128"/>
                </a:endParaRPr>
              </a:p>
            </p:txBody>
          </p:sp>
          <p:sp>
            <p:nvSpPr>
              <p:cNvPr id="19" name="テキスト ボックス 18"/>
              <p:cNvSpPr txBox="1"/>
              <p:nvPr/>
            </p:nvSpPr>
            <p:spPr>
              <a:xfrm>
                <a:off x="571472" y="5590002"/>
                <a:ext cx="1039067"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宮脇康一くん</a:t>
                </a:r>
                <a:endParaRPr kumimoji="1" lang="ja-JP" altLang="en-US" sz="1200" dirty="0">
                  <a:latin typeface="HGP創英角ｺﾞｼｯｸUB" pitchFamily="50" charset="-128"/>
                  <a:ea typeface="HGP創英角ｺﾞｼｯｸUB" pitchFamily="50" charset="-128"/>
                </a:endParaRPr>
              </a:p>
            </p:txBody>
          </p:sp>
        </p:grpSp>
        <p:sp>
          <p:nvSpPr>
            <p:cNvPr id="33" name="Rectangle 3"/>
            <p:cNvSpPr txBox="1">
              <a:spLocks noChangeArrowheads="1"/>
            </p:cNvSpPr>
            <p:nvPr/>
          </p:nvSpPr>
          <p:spPr bwMode="auto">
            <a:xfrm>
              <a:off x="0" y="188640"/>
              <a:ext cx="9144000" cy="620688"/>
            </a:xfrm>
            <a:prstGeom prst="rect">
              <a:avLst/>
            </a:prstGeom>
            <a:solidFill>
              <a:schemeClr val="bg1"/>
            </a:solidFill>
            <a:ln w="63500">
              <a:solidFill>
                <a:srgbClr val="00B050"/>
              </a:solid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ja-JP" altLang="en-US" sz="3400" dirty="0" smtClean="0">
                  <a:latin typeface="+mn-lt"/>
                  <a:ea typeface="+mn-ea"/>
                </a:rPr>
                <a:t>どうしてトップ記事にはならないのでしょう</a:t>
              </a:r>
              <a:r>
                <a:rPr lang="ja-JP" altLang="en-US" sz="2400" dirty="0" smtClean="0">
                  <a:latin typeface="+mn-lt"/>
                  <a:ea typeface="+mn-ea"/>
                </a:rPr>
                <a:t>？</a:t>
              </a:r>
              <a:endParaRPr lang="ja-JP" altLang="en-US" sz="3400" dirty="0" smtClean="0">
                <a:latin typeface="+mn-lt"/>
                <a:ea typeface="+mn-ea"/>
              </a:endParaRPr>
            </a:p>
            <a:p>
              <a:pPr>
                <a:spcBef>
                  <a:spcPct val="20000"/>
                </a:spcBef>
                <a:defRPr/>
              </a:pPr>
              <a:endParaRPr kumimoji="1" lang="ja-JP" altLang="en-US" sz="3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36" name="グループ化 35"/>
            <p:cNvGrpSpPr/>
            <p:nvPr/>
          </p:nvGrpSpPr>
          <p:grpSpPr>
            <a:xfrm>
              <a:off x="8003671" y="4956934"/>
              <a:ext cx="1044000" cy="2864554"/>
              <a:chOff x="8006712" y="4956934"/>
              <a:chExt cx="1111004" cy="2864554"/>
            </a:xfrm>
          </p:grpSpPr>
          <p:sp>
            <p:nvSpPr>
              <p:cNvPr id="34" name="正方形/長方形 33"/>
              <p:cNvSpPr/>
              <p:nvPr/>
            </p:nvSpPr>
            <p:spPr>
              <a:xfrm>
                <a:off x="8006712" y="4956934"/>
                <a:ext cx="1111004" cy="28083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dirty="0" smtClean="0">
                    <a:solidFill>
                      <a:schemeClr val="tx1"/>
                    </a:solidFill>
                  </a:rPr>
                  <a:t>　</a:t>
                </a:r>
                <a:r>
                  <a:rPr lang="ja-JP" altLang="en-US" sz="1200" dirty="0" smtClean="0">
                    <a:solidFill>
                      <a:schemeClr val="tx1"/>
                    </a:solidFill>
                    <a:latin typeface="+mn-ea"/>
                  </a:rPr>
                  <a:t>循環器科・内　　科</a:t>
                </a:r>
                <a:endParaRPr lang="en-US" altLang="ja-JP" dirty="0" smtClean="0">
                  <a:solidFill>
                    <a:schemeClr val="tx1"/>
                  </a:solidFill>
                  <a:latin typeface="+mn-ea"/>
                </a:endParaRPr>
              </a:p>
              <a:p>
                <a:r>
                  <a:rPr lang="ja-JP" altLang="en-US" dirty="0" smtClean="0">
                    <a:solidFill>
                      <a:schemeClr val="tx1"/>
                    </a:solidFill>
                    <a:latin typeface="HGP創英ﾌﾟﾚｾﾞﾝｽEB" pitchFamily="18" charset="-128"/>
                    <a:ea typeface="HGP創英ﾌﾟﾚｾﾞﾝｽEB" pitchFamily="18" charset="-128"/>
                  </a:rPr>
                  <a:t>　メディつきクリニック</a:t>
                </a:r>
                <a:endParaRPr lang="en-US" altLang="ja-JP" dirty="0" smtClean="0">
                  <a:solidFill>
                    <a:schemeClr val="tx1"/>
                  </a:solidFill>
                  <a:latin typeface="HGP創英ﾌﾟﾚｾﾞﾝｽEB" pitchFamily="18" charset="-128"/>
                  <a:ea typeface="HGP創英ﾌﾟﾚｾﾞﾝｽEB" pitchFamily="18" charset="-128"/>
                </a:endParaRPr>
              </a:p>
              <a:p>
                <a:r>
                  <a:rPr kumimoji="1" lang="ja-JP" altLang="en-US" dirty="0" smtClean="0">
                    <a:solidFill>
                      <a:schemeClr val="tx1"/>
                    </a:solidFill>
                    <a:latin typeface="HGP創英ﾌﾟﾚｾﾞﾝｽEB" pitchFamily="18" charset="-128"/>
                    <a:ea typeface="HGP創英ﾌﾟﾚｾﾞﾝｽEB" pitchFamily="18" charset="-128"/>
                  </a:rPr>
                  <a:t>　　　　　　</a:t>
                </a:r>
                <a:endParaRPr kumimoji="1" lang="ja-JP" altLang="en-US" dirty="0">
                  <a:solidFill>
                    <a:schemeClr val="tx1"/>
                  </a:solidFill>
                  <a:latin typeface="HGP創英ﾌﾟﾚｾﾞﾝｽEB" pitchFamily="18" charset="-128"/>
                  <a:ea typeface="HGP創英ﾌﾟﾚｾﾞﾝｽEB" pitchFamily="18" charset="-128"/>
                </a:endParaRPr>
              </a:p>
            </p:txBody>
          </p:sp>
          <p:sp>
            <p:nvSpPr>
              <p:cNvPr id="35" name="十字形 34"/>
              <p:cNvSpPr/>
              <p:nvPr/>
            </p:nvSpPr>
            <p:spPr>
              <a:xfrm>
                <a:off x="8092856" y="5085184"/>
                <a:ext cx="936104" cy="2736304"/>
              </a:xfrm>
              <a:prstGeom prst="plus">
                <a:avLst>
                  <a:gd name="adj" fmla="val 13053"/>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en-US" altLang="ja-JP" dirty="0" smtClean="0"/>
              </a:p>
              <a:p>
                <a:endParaRPr lang="en-US" altLang="ja-JP" sz="1050" dirty="0" smtClean="0">
                  <a:solidFill>
                    <a:schemeClr val="tx1"/>
                  </a:solidFill>
                </a:endParaRPr>
              </a:p>
              <a:p>
                <a:r>
                  <a:rPr lang="ja-JP" altLang="en-US" sz="1050" dirty="0" smtClean="0">
                    <a:solidFill>
                      <a:schemeClr val="tx1"/>
                    </a:solidFill>
                  </a:rPr>
                  <a:t>　　　　　　０３ー４７３９ー３５</a:t>
                </a:r>
                <a:endParaRPr kumimoji="1" lang="ja-JP" altLang="en-US" sz="1050" dirty="0">
                  <a:solidFill>
                    <a:schemeClr val="tx1"/>
                  </a:solidFill>
                </a:endParaRPr>
              </a:p>
            </p:txBody>
          </p:sp>
        </p:grpSp>
        <p:sp>
          <p:nvSpPr>
            <p:cNvPr id="38" name="正方形/長方形 37"/>
            <p:cNvSpPr/>
            <p:nvPr/>
          </p:nvSpPr>
          <p:spPr>
            <a:xfrm>
              <a:off x="8084626" y="1180986"/>
              <a:ext cx="936000" cy="370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0"/>
          <p:cNvGrpSpPr/>
          <p:nvPr/>
        </p:nvGrpSpPr>
        <p:grpSpPr>
          <a:xfrm>
            <a:off x="0" y="188640"/>
            <a:ext cx="9198822" cy="7632848"/>
            <a:chOff x="0" y="188640"/>
            <a:chExt cx="9198822" cy="7632848"/>
          </a:xfrm>
        </p:grpSpPr>
        <p:sp>
          <p:nvSpPr>
            <p:cNvPr id="37" name="正方形/長方形 36"/>
            <p:cNvSpPr/>
            <p:nvPr/>
          </p:nvSpPr>
          <p:spPr>
            <a:xfrm>
              <a:off x="0" y="836712"/>
              <a:ext cx="9144000" cy="6021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38"/>
            <p:cNvGrpSpPr/>
            <p:nvPr/>
          </p:nvGrpSpPr>
          <p:grpSpPr>
            <a:xfrm>
              <a:off x="0" y="764705"/>
              <a:ext cx="9198822" cy="6408711"/>
              <a:chOff x="571472" y="38613"/>
              <a:chExt cx="8480226" cy="6249717"/>
            </a:xfrm>
          </p:grpSpPr>
          <p:grpSp>
            <p:nvGrpSpPr>
              <p:cNvPr id="20" name="グループ化 29"/>
              <p:cNvGrpSpPr/>
              <p:nvPr/>
            </p:nvGrpSpPr>
            <p:grpSpPr>
              <a:xfrm>
                <a:off x="571472" y="38613"/>
                <a:ext cx="8480226" cy="6249717"/>
                <a:chOff x="571472" y="38613"/>
                <a:chExt cx="8480226" cy="6249717"/>
              </a:xfrm>
            </p:grpSpPr>
            <p:pic>
              <p:nvPicPr>
                <p:cNvPr id="21" name="図 3" descr="page001.png"/>
                <p:cNvPicPr>
                  <a:picLocks noChangeAspect="1"/>
                </p:cNvPicPr>
                <p:nvPr/>
              </p:nvPicPr>
              <p:blipFill>
                <a:blip r:embed="rId3" cstate="print"/>
                <a:srcRect l="21334" t="21611" r="20432" b="26370"/>
                <a:stretch>
                  <a:fillRect/>
                </a:stretch>
              </p:blipFill>
              <p:spPr>
                <a:xfrm>
                  <a:off x="2786050" y="1357298"/>
                  <a:ext cx="4071966" cy="2571768"/>
                </a:xfrm>
                <a:prstGeom prst="rect">
                  <a:avLst/>
                </a:prstGeom>
                <a:ln>
                  <a:noFill/>
                </a:ln>
              </p:spPr>
            </p:pic>
            <p:sp>
              <p:nvSpPr>
                <p:cNvPr id="22" name="テキスト ボックス 21"/>
                <p:cNvSpPr txBox="1"/>
                <p:nvPr/>
              </p:nvSpPr>
              <p:spPr>
                <a:xfrm>
                  <a:off x="2224115" y="38613"/>
                  <a:ext cx="2919389" cy="323165"/>
                </a:xfrm>
                <a:prstGeom prst="rect">
                  <a:avLst/>
                </a:prstGeom>
                <a:solidFill>
                  <a:schemeClr val="bg1"/>
                </a:solidFill>
              </p:spPr>
              <p:txBody>
                <a:bodyPr wrap="none" bIns="0" rtlCol="0">
                  <a:spAutoFit/>
                </a:bodyPr>
                <a:lstStyle/>
                <a:p>
                  <a:r>
                    <a:rPr kumimoji="1" lang="ja-JP" altLang="en-US" dirty="0" smtClean="0">
                      <a:latin typeface="AR P隷書体M印刷標準字体" pitchFamily="66" charset="-128"/>
                      <a:ea typeface="AR P隷書体M印刷標準字体" pitchFamily="66" charset="-128"/>
                    </a:rPr>
                    <a:t>メ　デ　ィ　つ　き　新　聞</a:t>
                  </a:r>
                  <a:endParaRPr kumimoji="1" lang="ja-JP" altLang="en-US" dirty="0">
                    <a:latin typeface="AR P隷書体M印刷標準字体" pitchFamily="66" charset="-128"/>
                    <a:ea typeface="AR P隷書体M印刷標準字体" pitchFamily="66" charset="-128"/>
                  </a:endParaRPr>
                </a:p>
              </p:txBody>
            </p:sp>
            <p:sp>
              <p:nvSpPr>
                <p:cNvPr id="23" name="テキスト ボックス 22"/>
                <p:cNvSpPr txBox="1"/>
                <p:nvPr/>
              </p:nvSpPr>
              <p:spPr>
                <a:xfrm>
                  <a:off x="6335382" y="141645"/>
                  <a:ext cx="2536272" cy="207749"/>
                </a:xfrm>
                <a:prstGeom prst="rect">
                  <a:avLst/>
                </a:prstGeom>
                <a:solidFill>
                  <a:schemeClr val="bg1"/>
                </a:solidFill>
              </p:spPr>
              <p:txBody>
                <a:bodyPr wrap="none" bIns="0" rtlCol="0">
                  <a:spAutoFit/>
                </a:bodyPr>
                <a:lstStyle/>
                <a:p>
                  <a:r>
                    <a:rPr kumimoji="1" lang="ja-JP" altLang="en-US" sz="1050" dirty="0" smtClean="0"/>
                    <a:t>平成</a:t>
                  </a:r>
                  <a:r>
                    <a:rPr kumimoji="1" lang="en-US" altLang="ja-JP" sz="1050" dirty="0" smtClean="0"/>
                    <a:t>21</a:t>
                  </a:r>
                  <a:r>
                    <a:rPr kumimoji="1" lang="ja-JP" altLang="en-US" sz="1050" dirty="0" smtClean="0"/>
                    <a:t>年</a:t>
                  </a:r>
                  <a:r>
                    <a:rPr kumimoji="1" lang="en-US" altLang="ja-JP" sz="1050" dirty="0" smtClean="0"/>
                    <a:t>(2009</a:t>
                  </a:r>
                  <a:r>
                    <a:rPr kumimoji="1" lang="ja-JP" altLang="en-US" sz="1050" dirty="0" smtClean="0"/>
                    <a:t>年</a:t>
                  </a:r>
                  <a:r>
                    <a:rPr kumimoji="1" lang="en-US" altLang="ja-JP" sz="1050" dirty="0" smtClean="0"/>
                    <a:t>)2</a:t>
                  </a:r>
                  <a:r>
                    <a:rPr kumimoji="1" lang="ja-JP" altLang="en-US" sz="1050" dirty="0" smtClean="0"/>
                    <a:t>月</a:t>
                  </a:r>
                  <a:r>
                    <a:rPr kumimoji="1" lang="en-US" altLang="ja-JP" sz="1050" dirty="0" smtClean="0"/>
                    <a:t>14</a:t>
                  </a:r>
                  <a:r>
                    <a:rPr kumimoji="1" lang="ja-JP" altLang="en-US" sz="1050" dirty="0" smtClean="0"/>
                    <a:t>日</a:t>
                  </a:r>
                  <a:r>
                    <a:rPr kumimoji="1" lang="en-US" altLang="ja-JP" sz="1050" dirty="0" smtClean="0"/>
                    <a:t>(</a:t>
                  </a:r>
                  <a:r>
                    <a:rPr kumimoji="1" lang="ja-JP" altLang="en-US" sz="1050" dirty="0" smtClean="0"/>
                    <a:t>土曜日</a:t>
                  </a:r>
                  <a:r>
                    <a:rPr kumimoji="1" lang="en-US" altLang="ja-JP" sz="1050" dirty="0" smtClean="0"/>
                    <a:t>)</a:t>
                  </a:r>
                  <a:r>
                    <a:rPr kumimoji="1" lang="ja-JP" altLang="en-US" sz="1050" dirty="0" smtClean="0"/>
                    <a:t>　日刊</a:t>
                  </a:r>
                  <a:endParaRPr kumimoji="1" lang="ja-JP" altLang="en-US" sz="1050" dirty="0"/>
                </a:p>
              </p:txBody>
            </p:sp>
            <p:cxnSp>
              <p:nvCxnSpPr>
                <p:cNvPr id="24" name="直線コネクタ 23"/>
                <p:cNvCxnSpPr/>
                <p:nvPr/>
              </p:nvCxnSpPr>
              <p:spPr>
                <a:xfrm>
                  <a:off x="571472" y="382924"/>
                  <a:ext cx="8352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グループ化 6"/>
                <p:cNvGrpSpPr/>
                <p:nvPr/>
              </p:nvGrpSpPr>
              <p:grpSpPr>
                <a:xfrm>
                  <a:off x="7943701" y="389967"/>
                  <a:ext cx="1107997" cy="3752967"/>
                  <a:chOff x="1697001" y="1214422"/>
                  <a:chExt cx="1107997" cy="3615174"/>
                </a:xfrm>
              </p:grpSpPr>
              <p:sp>
                <p:nvSpPr>
                  <p:cNvPr id="31" name="Rectangle 3" descr="右上がり対角線 (太)"/>
                  <p:cNvSpPr>
                    <a:spLocks noChangeArrowheads="1"/>
                  </p:cNvSpPr>
                  <p:nvPr/>
                </p:nvSpPr>
                <p:spPr bwMode="auto">
                  <a:xfrm>
                    <a:off x="1709593" y="1214422"/>
                    <a:ext cx="968539" cy="3571901"/>
                  </a:xfrm>
                  <a:prstGeom prst="rect">
                    <a:avLst/>
                  </a:prstGeom>
                  <a:blipFill dpi="0" rotWithShape="0">
                    <a:blip r:embed="rId4" cstate="print"/>
                    <a:srcRect/>
                    <a:tile tx="0" ty="0" sx="100000" sy="100000" flip="none" algn="tl"/>
                  </a:blipFill>
                  <a:ln w="7200">
                    <a:solidFill>
                      <a:srgbClr val="000000"/>
                    </a:solidFill>
                    <a:miter lim="800000"/>
                    <a:headEnd/>
                    <a:tailEnd/>
                  </a:ln>
                </p:spPr>
                <p:txBody>
                  <a:bodyPr vert="eaVert" wrap="square" lIns="91440" tIns="45720" rIns="91440" bIns="45720" numCol="1" anchor="ctr" anchorCtr="0" compatLnSpc="1">
                    <a:prstTxWarp prst="textNoShape">
                      <a:avLst/>
                    </a:prstTxWarp>
                  </a:bodyPr>
                  <a:lstStyle/>
                  <a:p>
                    <a:r>
                      <a:rPr lang="ja-JP" altLang="en-US" sz="4800" b="1" dirty="0" smtClean="0">
                        <a:solidFill>
                          <a:schemeClr val="bg1"/>
                        </a:solidFill>
                        <a:effectLst>
                          <a:outerShdw blurRad="38100" dist="38100" dir="2700000" algn="tl">
                            <a:srgbClr val="000000">
                              <a:alpha val="43137"/>
                            </a:srgbClr>
                          </a:outerShdw>
                        </a:effectLst>
                        <a:latin typeface="AR隷書体M印刷標準字体" pitchFamily="65" charset="-128"/>
                        <a:ea typeface="AR隷書体M印刷標準字体" pitchFamily="65" charset="-128"/>
                      </a:rPr>
                      <a:t>メディつき</a:t>
                    </a:r>
                    <a:endParaRPr lang="ja-JP" altLang="en-US" sz="4800" b="1" dirty="0">
                      <a:solidFill>
                        <a:schemeClr val="bg1"/>
                      </a:solidFill>
                      <a:effectLst>
                        <a:outerShdw blurRad="38100" dist="38100" dir="2700000" algn="tl">
                          <a:srgbClr val="000000">
                            <a:alpha val="43137"/>
                          </a:srgbClr>
                        </a:outerShdw>
                      </a:effectLst>
                      <a:latin typeface="AR隷書体M印刷標準字体" pitchFamily="65" charset="-128"/>
                      <a:ea typeface="AR隷書体M印刷標準字体" pitchFamily="65" charset="-128"/>
                    </a:endParaRPr>
                  </a:p>
                </p:txBody>
              </p:sp>
              <p:sp>
                <p:nvSpPr>
                  <p:cNvPr id="32" name="テキスト ボックス 5"/>
                  <p:cNvSpPr txBox="1"/>
                  <p:nvPr/>
                </p:nvSpPr>
                <p:spPr>
                  <a:xfrm>
                    <a:off x="1697001" y="4183265"/>
                    <a:ext cx="1107997" cy="646331"/>
                  </a:xfrm>
                  <a:prstGeom prst="rect">
                    <a:avLst/>
                  </a:prstGeom>
                  <a:noFill/>
                </p:spPr>
                <p:txBody>
                  <a:bodyPr wrap="none" rtlCol="0">
                    <a:spAutoFit/>
                  </a:bodyPr>
                  <a:lstStyle/>
                  <a:p>
                    <a:r>
                      <a:rPr kumimoji="1" lang="ja-JP" altLang="en-US" sz="3600" b="1" dirty="0" smtClean="0">
                        <a:solidFill>
                          <a:schemeClr val="bg1"/>
                        </a:solidFill>
                        <a:effectLst>
                          <a:outerShdw blurRad="38100" dist="38100" dir="2700000" algn="tl">
                            <a:srgbClr val="000000">
                              <a:alpha val="43137"/>
                            </a:srgbClr>
                          </a:outerShdw>
                        </a:effectLst>
                        <a:latin typeface="AR隷書体M印刷標準字体" pitchFamily="65" charset="-128"/>
                        <a:ea typeface="AR隷書体M印刷標準字体" pitchFamily="65" charset="-128"/>
                      </a:rPr>
                      <a:t>新聞</a:t>
                    </a:r>
                    <a:endParaRPr kumimoji="1" lang="ja-JP" altLang="en-US" sz="3600" b="1" dirty="0">
                      <a:solidFill>
                        <a:schemeClr val="bg1"/>
                      </a:solidFill>
                      <a:effectLst>
                        <a:outerShdw blurRad="38100" dist="38100" dir="2700000" algn="tl">
                          <a:srgbClr val="000000">
                            <a:alpha val="43137"/>
                          </a:srgbClr>
                        </a:outerShdw>
                      </a:effectLst>
                      <a:latin typeface="AR隷書体M印刷標準字体" pitchFamily="65" charset="-128"/>
                      <a:ea typeface="AR隷書体M印刷標準字体" pitchFamily="65" charset="-128"/>
                    </a:endParaRPr>
                  </a:p>
                </p:txBody>
              </p:sp>
            </p:grpSp>
            <p:sp>
              <p:nvSpPr>
                <p:cNvPr id="26" name="正方形/長方形 25"/>
                <p:cNvSpPr/>
                <p:nvPr/>
              </p:nvSpPr>
              <p:spPr>
                <a:xfrm>
                  <a:off x="571472" y="474284"/>
                  <a:ext cx="7202359" cy="785818"/>
                </a:xfrm>
                <a:prstGeom prst="rect">
                  <a:avLst/>
                </a:prstGeom>
                <a:blipFill dpi="0" rotWithShape="1">
                  <a:blip r:embed="rId5" cstate="print"/>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堀田さんら男女８人が表彰</a:t>
                  </a:r>
                  <a:endParaRPr kumimoji="1" lang="ja-JP" altLang="en-US" sz="480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27" name="テキスト ボックス 26"/>
                <p:cNvSpPr txBox="1"/>
                <p:nvPr/>
              </p:nvSpPr>
              <p:spPr>
                <a:xfrm>
                  <a:off x="6840032" y="1357298"/>
                  <a:ext cx="875240" cy="584775"/>
                </a:xfrm>
                <a:prstGeom prst="rect">
                  <a:avLst/>
                </a:prstGeom>
                <a:solidFill>
                  <a:schemeClr val="bg1"/>
                </a:solidFill>
              </p:spPr>
              <p:txBody>
                <a:bodyPr wrap="none" lIns="0" rIns="0" rtlCol="0">
                  <a:spAutoFit/>
                </a:bodyPr>
                <a:lstStyle/>
                <a:p>
                  <a:pPr algn="r"/>
                  <a:r>
                    <a:rPr kumimoji="1" lang="en-US" altLang="ja-JP" sz="1600" dirty="0" smtClean="0">
                      <a:latin typeface="HGS創英角ｺﾞｼｯｸUB" pitchFamily="50" charset="-128"/>
                      <a:ea typeface="HGS創英角ｺﾞｼｯｸUB" pitchFamily="50" charset="-128"/>
                    </a:rPr>
                    <a:t>13</a:t>
                  </a:r>
                  <a:r>
                    <a:rPr kumimoji="1" lang="ja-JP" altLang="en-US" sz="1600" dirty="0" smtClean="0">
                      <a:latin typeface="HGS創英角ｺﾞｼｯｸUB" pitchFamily="50" charset="-128"/>
                      <a:ea typeface="HGS創英角ｺﾞｼｯｸUB" pitchFamily="50" charset="-128"/>
                    </a:rPr>
                    <a:t>日東京</a:t>
                  </a:r>
                  <a:endParaRPr kumimoji="1" lang="en-US" altLang="ja-JP" sz="1600" dirty="0" smtClean="0">
                    <a:latin typeface="HGS創英角ｺﾞｼｯｸUB" pitchFamily="50" charset="-128"/>
                    <a:ea typeface="HGS創英角ｺﾞｼｯｸUB" pitchFamily="50" charset="-128"/>
                  </a:endParaRPr>
                </a:p>
                <a:p>
                  <a:pPr algn="r"/>
                  <a:r>
                    <a:rPr kumimoji="1" lang="ja-JP" altLang="en-US" sz="1600" dirty="0" smtClean="0">
                      <a:latin typeface="HGS創英角ｺﾞｼｯｸUB" pitchFamily="50" charset="-128"/>
                      <a:ea typeface="HGS創英角ｺﾞｼｯｸUB" pitchFamily="50" charset="-128"/>
                    </a:rPr>
                    <a:t>・上野署</a:t>
                  </a:r>
                  <a:endParaRPr kumimoji="1" lang="ja-JP" altLang="en-US" sz="1600" dirty="0">
                    <a:latin typeface="HGS創英角ｺﾞｼｯｸUB" pitchFamily="50" charset="-128"/>
                    <a:ea typeface="HGS創英角ｺﾞｼｯｸUB" pitchFamily="50" charset="-128"/>
                  </a:endParaRPr>
                </a:p>
              </p:txBody>
            </p:sp>
            <p:sp>
              <p:nvSpPr>
                <p:cNvPr id="29" name="テキスト ボックス 28"/>
                <p:cNvSpPr txBox="1"/>
                <p:nvPr/>
              </p:nvSpPr>
              <p:spPr>
                <a:xfrm>
                  <a:off x="6785950" y="1928802"/>
                  <a:ext cx="1046440" cy="4359528"/>
                </a:xfrm>
                <a:prstGeom prst="rect">
                  <a:avLst/>
                </a:prstGeom>
                <a:solidFill>
                  <a:schemeClr val="bg1"/>
                </a:solidFill>
              </p:spPr>
              <p:txBody>
                <a:bodyPr vert="eaVert" wrap="none" rtlCol="0">
                  <a:spAutoFit/>
                </a:bodyPr>
                <a:lstStyle/>
                <a:p>
                  <a:r>
                    <a:rPr kumimoji="1" lang="ja-JP" altLang="en-US" sz="2800" dirty="0" smtClean="0">
                      <a:latin typeface="AR P明朝体U" pitchFamily="50" charset="-128"/>
                      <a:ea typeface="AR P明朝体U" pitchFamily="50" charset="-128"/>
                    </a:rPr>
                    <a:t>おぼれた男性の命を救った</a:t>
                  </a:r>
                  <a:endParaRPr kumimoji="1" lang="en-US" altLang="ja-JP" sz="2800" dirty="0" smtClean="0">
                    <a:latin typeface="AR P明朝体U" pitchFamily="50" charset="-128"/>
                    <a:ea typeface="AR P明朝体U" pitchFamily="50" charset="-128"/>
                  </a:endParaRPr>
                </a:p>
                <a:p>
                  <a:r>
                    <a:rPr lang="ja-JP" altLang="en-US" sz="2800" dirty="0" smtClean="0">
                      <a:latin typeface="AR P明朝体U" pitchFamily="50" charset="-128"/>
                      <a:ea typeface="AR P明朝体U" pitchFamily="50" charset="-128"/>
                    </a:rPr>
                    <a:t>奇跡の</a:t>
                  </a:r>
                  <a:r>
                    <a:rPr lang="en-US" altLang="ja-JP" sz="2800" dirty="0" smtClean="0">
                      <a:latin typeface="AR P明朝体U" pitchFamily="50" charset="-128"/>
                      <a:ea typeface="AR P明朝体U" pitchFamily="50" charset="-128"/>
                    </a:rPr>
                    <a:t>『</a:t>
                  </a:r>
                  <a:r>
                    <a:rPr lang="ja-JP" altLang="en-US" sz="2800" dirty="0" smtClean="0">
                      <a:latin typeface="AR P明朝体U" pitchFamily="50" charset="-128"/>
                      <a:ea typeface="AR P明朝体U" pitchFamily="50" charset="-128"/>
                    </a:rPr>
                    <a:t>連携プレー</a:t>
                  </a:r>
                  <a:r>
                    <a:rPr lang="en-US" altLang="ja-JP" sz="2800" dirty="0" smtClean="0">
                      <a:latin typeface="AR P明朝体U" pitchFamily="50" charset="-128"/>
                      <a:ea typeface="AR P明朝体U" pitchFamily="50" charset="-128"/>
                    </a:rPr>
                    <a:t>』</a:t>
                  </a:r>
                  <a:r>
                    <a:rPr lang="ja-JP" altLang="en-US" sz="2800" dirty="0" smtClean="0">
                      <a:latin typeface="AR P明朝体U" pitchFamily="50" charset="-128"/>
                      <a:ea typeface="AR P明朝体U" pitchFamily="50" charset="-128"/>
                    </a:rPr>
                    <a:t>を賞賛</a:t>
                  </a:r>
                  <a:endParaRPr kumimoji="1" lang="ja-JP" altLang="en-US" sz="2800" dirty="0">
                    <a:latin typeface="AR P明朝体U" pitchFamily="50" charset="-128"/>
                    <a:ea typeface="AR P明朝体U" pitchFamily="50" charset="-128"/>
                  </a:endParaRPr>
                </a:p>
              </p:txBody>
            </p:sp>
            <p:sp>
              <p:nvSpPr>
                <p:cNvPr id="30" name="正方形/長方形 29"/>
                <p:cNvSpPr/>
                <p:nvPr/>
              </p:nvSpPr>
              <p:spPr>
                <a:xfrm>
                  <a:off x="1591526" y="1357298"/>
                  <a:ext cx="1214446" cy="2571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descr="スライド1.PNG"/>
              <p:cNvPicPr>
                <a:picLocks noChangeAspect="1"/>
              </p:cNvPicPr>
              <p:nvPr/>
            </p:nvPicPr>
            <p:blipFill>
              <a:blip r:embed="rId6" cstate="print"/>
              <a:stretch>
                <a:fillRect/>
              </a:stretch>
            </p:blipFill>
            <p:spPr>
              <a:xfrm>
                <a:off x="5486924" y="4071942"/>
                <a:ext cx="1268723" cy="1571636"/>
              </a:xfrm>
              <a:prstGeom prst="rect">
                <a:avLst/>
              </a:prstGeom>
            </p:spPr>
          </p:pic>
          <p:pic>
            <p:nvPicPr>
              <p:cNvPr id="5" name="図 4" descr="スライド8.PNG"/>
              <p:cNvPicPr>
                <a:picLocks noChangeAspect="1"/>
              </p:cNvPicPr>
              <p:nvPr/>
            </p:nvPicPr>
            <p:blipFill>
              <a:blip r:embed="rId7" cstate="print"/>
              <a:stretch>
                <a:fillRect/>
              </a:stretch>
            </p:blipFill>
            <p:spPr>
              <a:xfrm>
                <a:off x="3874288" y="4071941"/>
                <a:ext cx="1449400" cy="1571637"/>
              </a:xfrm>
              <a:prstGeom prst="rect">
                <a:avLst/>
              </a:prstGeom>
            </p:spPr>
          </p:pic>
          <p:pic>
            <p:nvPicPr>
              <p:cNvPr id="6" name="図 5" descr="スライド2.PNG"/>
              <p:cNvPicPr>
                <a:picLocks noChangeAspect="1"/>
              </p:cNvPicPr>
              <p:nvPr/>
            </p:nvPicPr>
            <p:blipFill>
              <a:blip r:embed="rId8" cstate="print"/>
              <a:stretch>
                <a:fillRect/>
              </a:stretch>
            </p:blipFill>
            <p:spPr>
              <a:xfrm>
                <a:off x="2303248" y="4071941"/>
                <a:ext cx="1411496" cy="1535161"/>
              </a:xfrm>
              <a:prstGeom prst="rect">
                <a:avLst/>
              </a:prstGeom>
            </p:spPr>
          </p:pic>
          <p:pic>
            <p:nvPicPr>
              <p:cNvPr id="7" name="図 6" descr="スライド6.PNG"/>
              <p:cNvPicPr>
                <a:picLocks noChangeAspect="1"/>
              </p:cNvPicPr>
              <p:nvPr/>
            </p:nvPicPr>
            <p:blipFill>
              <a:blip r:embed="rId9" cstate="print"/>
              <a:stretch>
                <a:fillRect/>
              </a:stretch>
            </p:blipFill>
            <p:spPr>
              <a:xfrm>
                <a:off x="623066" y="4286256"/>
                <a:ext cx="877100" cy="1214446"/>
              </a:xfrm>
              <a:prstGeom prst="rect">
                <a:avLst/>
              </a:prstGeom>
            </p:spPr>
          </p:pic>
          <p:pic>
            <p:nvPicPr>
              <p:cNvPr id="8" name="図 7" descr="スライド5.PNG"/>
              <p:cNvPicPr>
                <a:picLocks noChangeAspect="1"/>
              </p:cNvPicPr>
              <p:nvPr/>
            </p:nvPicPr>
            <p:blipFill>
              <a:blip r:embed="rId10" cstate="print"/>
              <a:stretch>
                <a:fillRect/>
              </a:stretch>
            </p:blipFill>
            <p:spPr>
              <a:xfrm>
                <a:off x="631400" y="2857496"/>
                <a:ext cx="919566" cy="1000132"/>
              </a:xfrm>
              <a:prstGeom prst="rect">
                <a:avLst/>
              </a:prstGeom>
            </p:spPr>
          </p:pic>
          <p:pic>
            <p:nvPicPr>
              <p:cNvPr id="9" name="図 8" descr="スライド4.PNG"/>
              <p:cNvPicPr>
                <a:picLocks noChangeAspect="1"/>
              </p:cNvPicPr>
              <p:nvPr/>
            </p:nvPicPr>
            <p:blipFill>
              <a:blip r:embed="rId11" cstate="print"/>
              <a:stretch>
                <a:fillRect/>
              </a:stretch>
            </p:blipFill>
            <p:spPr>
              <a:xfrm>
                <a:off x="652039" y="1500174"/>
                <a:ext cx="919565" cy="1000132"/>
              </a:xfrm>
              <a:prstGeom prst="rect">
                <a:avLst/>
              </a:prstGeom>
            </p:spPr>
          </p:pic>
          <p:pic>
            <p:nvPicPr>
              <p:cNvPr id="10" name="図 9" descr="スライド7.PNG"/>
              <p:cNvPicPr>
                <a:picLocks noChangeAspect="1"/>
              </p:cNvPicPr>
              <p:nvPr/>
            </p:nvPicPr>
            <p:blipFill>
              <a:blip r:embed="rId12" cstate="print"/>
              <a:stretch>
                <a:fillRect/>
              </a:stretch>
            </p:blipFill>
            <p:spPr>
              <a:xfrm>
                <a:off x="1714480" y="1500174"/>
                <a:ext cx="936231" cy="1000132"/>
              </a:xfrm>
              <a:prstGeom prst="rect">
                <a:avLst/>
              </a:prstGeom>
            </p:spPr>
          </p:pic>
          <p:pic>
            <p:nvPicPr>
              <p:cNvPr id="11" name="図 10" descr="スライド3.PNG"/>
              <p:cNvPicPr>
                <a:picLocks noChangeAspect="1"/>
              </p:cNvPicPr>
              <p:nvPr/>
            </p:nvPicPr>
            <p:blipFill>
              <a:blip r:embed="rId13" cstate="print"/>
              <a:stretch>
                <a:fillRect/>
              </a:stretch>
            </p:blipFill>
            <p:spPr>
              <a:xfrm>
                <a:off x="1708725" y="2857496"/>
                <a:ext cx="919566" cy="1000132"/>
              </a:xfrm>
              <a:prstGeom prst="rect">
                <a:avLst/>
              </a:prstGeom>
            </p:spPr>
          </p:pic>
          <p:sp>
            <p:nvSpPr>
              <p:cNvPr id="12" name="テキスト ボックス 11"/>
              <p:cNvSpPr txBox="1"/>
              <p:nvPr/>
            </p:nvSpPr>
            <p:spPr>
              <a:xfrm>
                <a:off x="5577384" y="5643578"/>
                <a:ext cx="1066318"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堀田龍也さん</a:t>
                </a:r>
                <a:endParaRPr kumimoji="1" lang="ja-JP" altLang="en-US" sz="1200" dirty="0">
                  <a:latin typeface="HGP創英角ｺﾞｼｯｸUB" pitchFamily="50" charset="-128"/>
                  <a:ea typeface="HGP創英角ｺﾞｼｯｸUB" pitchFamily="50" charset="-128"/>
                </a:endParaRPr>
              </a:p>
            </p:txBody>
          </p:sp>
          <p:sp>
            <p:nvSpPr>
              <p:cNvPr id="13" name="テキスト ボックス 12"/>
              <p:cNvSpPr txBox="1"/>
              <p:nvPr/>
            </p:nvSpPr>
            <p:spPr>
              <a:xfrm>
                <a:off x="4071934" y="5643578"/>
                <a:ext cx="1061509"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天野三鶴さん</a:t>
                </a:r>
                <a:endParaRPr kumimoji="1" lang="ja-JP" altLang="en-US" sz="1200" dirty="0">
                  <a:latin typeface="HGP創英角ｺﾞｼｯｸUB" pitchFamily="50" charset="-128"/>
                  <a:ea typeface="HGP創英角ｺﾞｼｯｸUB" pitchFamily="50" charset="-128"/>
                </a:endParaRPr>
              </a:p>
            </p:txBody>
          </p:sp>
          <p:sp>
            <p:nvSpPr>
              <p:cNvPr id="14" name="テキスト ボックス 13"/>
              <p:cNvSpPr txBox="1"/>
              <p:nvPr/>
            </p:nvSpPr>
            <p:spPr>
              <a:xfrm>
                <a:off x="2428860" y="5643578"/>
                <a:ext cx="1061509"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吉野和美さん</a:t>
                </a:r>
                <a:endParaRPr kumimoji="1" lang="ja-JP" altLang="en-US" sz="1200" dirty="0">
                  <a:latin typeface="HGP創英角ｺﾞｼｯｸUB" pitchFamily="50" charset="-128"/>
                  <a:ea typeface="HGP創英角ｺﾞｼｯｸUB" pitchFamily="50" charset="-128"/>
                </a:endParaRPr>
              </a:p>
            </p:txBody>
          </p:sp>
          <p:sp>
            <p:nvSpPr>
              <p:cNvPr id="15" name="テキスト ボックス 14"/>
              <p:cNvSpPr txBox="1"/>
              <p:nvPr/>
            </p:nvSpPr>
            <p:spPr>
              <a:xfrm>
                <a:off x="1643042" y="2500306"/>
                <a:ext cx="1061509"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笠原晶子さん</a:t>
                </a:r>
                <a:endParaRPr kumimoji="1" lang="ja-JP" altLang="en-US" sz="1200" dirty="0">
                  <a:latin typeface="HGP創英角ｺﾞｼｯｸUB" pitchFamily="50" charset="-128"/>
                  <a:ea typeface="HGP創英角ｺﾞｼｯｸUB" pitchFamily="50" charset="-128"/>
                </a:endParaRPr>
              </a:p>
            </p:txBody>
          </p:sp>
          <p:sp>
            <p:nvSpPr>
              <p:cNvPr id="16" name="テキスト ボックス 15"/>
              <p:cNvSpPr txBox="1"/>
              <p:nvPr/>
            </p:nvSpPr>
            <p:spPr>
              <a:xfrm>
                <a:off x="571472" y="2500306"/>
                <a:ext cx="1061509"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影山知美さん</a:t>
                </a:r>
                <a:endParaRPr kumimoji="1" lang="ja-JP" altLang="en-US" sz="1200" dirty="0">
                  <a:latin typeface="HGP創英角ｺﾞｼｯｸUB" pitchFamily="50" charset="-128"/>
                  <a:ea typeface="HGP創英角ｺﾞｼｯｸUB" pitchFamily="50" charset="-128"/>
                </a:endParaRPr>
              </a:p>
            </p:txBody>
          </p:sp>
          <p:sp>
            <p:nvSpPr>
              <p:cNvPr id="17" name="テキスト ボックス 16"/>
              <p:cNvSpPr txBox="1"/>
              <p:nvPr/>
            </p:nvSpPr>
            <p:spPr>
              <a:xfrm>
                <a:off x="1653103" y="3866381"/>
                <a:ext cx="1061509"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松橋尚子さん</a:t>
                </a:r>
                <a:endParaRPr kumimoji="1" lang="ja-JP" altLang="en-US" sz="1200" dirty="0">
                  <a:latin typeface="HGP創英角ｺﾞｼｯｸUB" pitchFamily="50" charset="-128"/>
                  <a:ea typeface="HGP創英角ｺﾞｼｯｸUB" pitchFamily="50" charset="-128"/>
                </a:endParaRPr>
              </a:p>
            </p:txBody>
          </p:sp>
          <p:sp>
            <p:nvSpPr>
              <p:cNvPr id="18" name="テキスト ボックス 17"/>
              <p:cNvSpPr txBox="1"/>
              <p:nvPr/>
            </p:nvSpPr>
            <p:spPr>
              <a:xfrm>
                <a:off x="581533" y="3857628"/>
                <a:ext cx="1039067"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高橋伸明くん</a:t>
                </a:r>
                <a:endParaRPr kumimoji="1" lang="ja-JP" altLang="en-US" sz="1200" dirty="0">
                  <a:latin typeface="HGP創英角ｺﾞｼｯｸUB" pitchFamily="50" charset="-128"/>
                  <a:ea typeface="HGP創英角ｺﾞｼｯｸUB" pitchFamily="50" charset="-128"/>
                </a:endParaRPr>
              </a:p>
            </p:txBody>
          </p:sp>
          <p:sp>
            <p:nvSpPr>
              <p:cNvPr id="19" name="テキスト ボックス 18"/>
              <p:cNvSpPr txBox="1"/>
              <p:nvPr/>
            </p:nvSpPr>
            <p:spPr>
              <a:xfrm>
                <a:off x="571472" y="5590002"/>
                <a:ext cx="1039067" cy="276999"/>
              </a:xfrm>
              <a:prstGeom prst="rect">
                <a:avLst/>
              </a:prstGeom>
              <a:no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宮脇康一くん</a:t>
                </a:r>
                <a:endParaRPr kumimoji="1" lang="ja-JP" altLang="en-US" sz="1200" dirty="0">
                  <a:latin typeface="HGP創英角ｺﾞｼｯｸUB" pitchFamily="50" charset="-128"/>
                  <a:ea typeface="HGP創英角ｺﾞｼｯｸUB" pitchFamily="50" charset="-128"/>
                </a:endParaRPr>
              </a:p>
            </p:txBody>
          </p:sp>
        </p:grpSp>
        <p:sp>
          <p:nvSpPr>
            <p:cNvPr id="33" name="Rectangle 3"/>
            <p:cNvSpPr txBox="1">
              <a:spLocks noChangeArrowheads="1"/>
            </p:cNvSpPr>
            <p:nvPr/>
          </p:nvSpPr>
          <p:spPr bwMode="auto">
            <a:xfrm>
              <a:off x="0" y="188640"/>
              <a:ext cx="9144000" cy="620688"/>
            </a:xfrm>
            <a:prstGeom prst="rect">
              <a:avLst/>
            </a:prstGeom>
            <a:solidFill>
              <a:schemeClr val="bg1"/>
            </a:solidFill>
            <a:ln w="63500">
              <a:solidFill>
                <a:srgbClr val="00B050"/>
              </a:solid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ja-JP" altLang="en-US" sz="3400" dirty="0" smtClean="0">
                  <a:latin typeface="+mn-lt"/>
                  <a:ea typeface="+mn-ea"/>
                </a:rPr>
                <a:t>どうしてトップ記事にはならないのでしょう</a:t>
              </a:r>
              <a:r>
                <a:rPr lang="ja-JP" altLang="en-US" sz="2400" dirty="0" smtClean="0">
                  <a:latin typeface="+mn-lt"/>
                  <a:ea typeface="+mn-ea"/>
                </a:rPr>
                <a:t>？</a:t>
              </a:r>
              <a:endParaRPr lang="ja-JP" altLang="en-US" sz="3400" dirty="0" smtClean="0">
                <a:latin typeface="+mn-lt"/>
                <a:ea typeface="+mn-ea"/>
              </a:endParaRPr>
            </a:p>
            <a:p>
              <a:pPr>
                <a:spcBef>
                  <a:spcPct val="20000"/>
                </a:spcBef>
                <a:defRPr/>
              </a:pPr>
              <a:endParaRPr kumimoji="1" lang="ja-JP" altLang="en-US" sz="3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28" name="グループ化 35"/>
            <p:cNvGrpSpPr/>
            <p:nvPr/>
          </p:nvGrpSpPr>
          <p:grpSpPr>
            <a:xfrm>
              <a:off x="8003671" y="5013176"/>
              <a:ext cx="1044000" cy="2808312"/>
              <a:chOff x="8006712" y="5013176"/>
              <a:chExt cx="1111004" cy="2808312"/>
            </a:xfrm>
          </p:grpSpPr>
          <p:sp>
            <p:nvSpPr>
              <p:cNvPr id="34" name="正方形/長方形 33"/>
              <p:cNvSpPr/>
              <p:nvPr/>
            </p:nvSpPr>
            <p:spPr>
              <a:xfrm>
                <a:off x="8006712" y="5013176"/>
                <a:ext cx="1111004" cy="28083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dirty="0" smtClean="0">
                    <a:solidFill>
                      <a:schemeClr val="tx1"/>
                    </a:solidFill>
                  </a:rPr>
                  <a:t>　</a:t>
                </a:r>
                <a:r>
                  <a:rPr lang="ja-JP" altLang="en-US" sz="1200" dirty="0" smtClean="0">
                    <a:solidFill>
                      <a:schemeClr val="tx1"/>
                    </a:solidFill>
                    <a:latin typeface="+mn-ea"/>
                  </a:rPr>
                  <a:t>循環器科・内　　科</a:t>
                </a:r>
                <a:endParaRPr lang="en-US" altLang="ja-JP" dirty="0" smtClean="0">
                  <a:solidFill>
                    <a:schemeClr val="tx1"/>
                  </a:solidFill>
                  <a:latin typeface="+mn-ea"/>
                </a:endParaRPr>
              </a:p>
              <a:p>
                <a:r>
                  <a:rPr lang="ja-JP" altLang="en-US" dirty="0" smtClean="0">
                    <a:solidFill>
                      <a:schemeClr val="tx1"/>
                    </a:solidFill>
                    <a:latin typeface="HGP創英ﾌﾟﾚｾﾞﾝｽEB" pitchFamily="18" charset="-128"/>
                    <a:ea typeface="HGP創英ﾌﾟﾚｾﾞﾝｽEB" pitchFamily="18" charset="-128"/>
                  </a:rPr>
                  <a:t>　メディつきクリニック</a:t>
                </a:r>
                <a:endParaRPr lang="en-US" altLang="ja-JP" dirty="0" smtClean="0">
                  <a:solidFill>
                    <a:schemeClr val="tx1"/>
                  </a:solidFill>
                  <a:latin typeface="HGP創英ﾌﾟﾚｾﾞﾝｽEB" pitchFamily="18" charset="-128"/>
                  <a:ea typeface="HGP創英ﾌﾟﾚｾﾞﾝｽEB" pitchFamily="18" charset="-128"/>
                </a:endParaRPr>
              </a:p>
              <a:p>
                <a:r>
                  <a:rPr kumimoji="1" lang="ja-JP" altLang="en-US" dirty="0" smtClean="0">
                    <a:solidFill>
                      <a:schemeClr val="tx1"/>
                    </a:solidFill>
                    <a:latin typeface="HGP創英ﾌﾟﾚｾﾞﾝｽEB" pitchFamily="18" charset="-128"/>
                    <a:ea typeface="HGP創英ﾌﾟﾚｾﾞﾝｽEB" pitchFamily="18" charset="-128"/>
                  </a:rPr>
                  <a:t>　　　　　　</a:t>
                </a:r>
                <a:endParaRPr kumimoji="1" lang="ja-JP" altLang="en-US" dirty="0">
                  <a:solidFill>
                    <a:schemeClr val="tx1"/>
                  </a:solidFill>
                  <a:latin typeface="HGP創英ﾌﾟﾚｾﾞﾝｽEB" pitchFamily="18" charset="-128"/>
                  <a:ea typeface="HGP創英ﾌﾟﾚｾﾞﾝｽEB" pitchFamily="18" charset="-128"/>
                </a:endParaRPr>
              </a:p>
            </p:txBody>
          </p:sp>
          <p:sp>
            <p:nvSpPr>
              <p:cNvPr id="35" name="十字形 34"/>
              <p:cNvSpPr/>
              <p:nvPr/>
            </p:nvSpPr>
            <p:spPr>
              <a:xfrm>
                <a:off x="8092856" y="5085184"/>
                <a:ext cx="936104" cy="2736304"/>
              </a:xfrm>
              <a:prstGeom prst="plus">
                <a:avLst>
                  <a:gd name="adj" fmla="val 13053"/>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en-US" altLang="ja-JP" dirty="0" smtClean="0"/>
              </a:p>
              <a:p>
                <a:endParaRPr lang="en-US" altLang="ja-JP" sz="1050" dirty="0" smtClean="0">
                  <a:solidFill>
                    <a:schemeClr val="tx1"/>
                  </a:solidFill>
                </a:endParaRPr>
              </a:p>
              <a:p>
                <a:r>
                  <a:rPr lang="ja-JP" altLang="en-US" sz="1050" dirty="0" smtClean="0">
                    <a:solidFill>
                      <a:schemeClr val="tx1"/>
                    </a:solidFill>
                  </a:rPr>
                  <a:t>　　　　　　０３ー４７３９ー３５</a:t>
                </a:r>
                <a:endParaRPr kumimoji="1" lang="ja-JP" altLang="en-US" sz="1050" dirty="0">
                  <a:solidFill>
                    <a:schemeClr val="tx1"/>
                  </a:solidFill>
                </a:endParaRPr>
              </a:p>
            </p:txBody>
          </p:sp>
        </p:grpSp>
        <p:sp>
          <p:nvSpPr>
            <p:cNvPr id="38" name="正方形/長方形 37"/>
            <p:cNvSpPr/>
            <p:nvPr/>
          </p:nvSpPr>
          <p:spPr>
            <a:xfrm>
              <a:off x="8084626" y="1180986"/>
              <a:ext cx="936000" cy="370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正方形/長方形 38"/>
          <p:cNvSpPr/>
          <p:nvPr/>
        </p:nvSpPr>
        <p:spPr>
          <a:xfrm>
            <a:off x="0" y="0"/>
            <a:ext cx="9144000" cy="6858000"/>
          </a:xfrm>
          <a:prstGeom prst="rect">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600" dirty="0">
              <a:solidFill>
                <a:schemeClr val="tx1"/>
              </a:solidFill>
            </a:endParaRPr>
          </a:p>
        </p:txBody>
      </p:sp>
      <p:sp>
        <p:nvSpPr>
          <p:cNvPr id="40" name="正方形/長方形 39"/>
          <p:cNvSpPr/>
          <p:nvPr/>
        </p:nvSpPr>
        <p:spPr>
          <a:xfrm>
            <a:off x="0" y="1340768"/>
            <a:ext cx="9144000" cy="20162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smtClean="0">
                <a:solidFill>
                  <a:schemeClr val="tx1"/>
                </a:solidFill>
              </a:rPr>
              <a:t>新聞社にも　伝えたいことの</a:t>
            </a:r>
            <a:endParaRPr lang="en-US" altLang="ja-JP" sz="5400" dirty="0" smtClean="0">
              <a:solidFill>
                <a:schemeClr val="tx1"/>
              </a:solidFill>
            </a:endParaRPr>
          </a:p>
          <a:p>
            <a:pPr algn="ctr"/>
            <a:r>
              <a:rPr lang="ja-JP" altLang="en-US" sz="6000" dirty="0" smtClean="0">
                <a:solidFill>
                  <a:srgbClr val="FF0000"/>
                </a:solidFill>
              </a:rPr>
              <a:t>優先順位</a:t>
            </a:r>
            <a:r>
              <a:rPr lang="ja-JP" altLang="en-US" sz="6000" dirty="0" smtClean="0">
                <a:solidFill>
                  <a:schemeClr val="tx1"/>
                </a:solidFill>
              </a:rPr>
              <a:t>がある</a:t>
            </a:r>
          </a:p>
        </p:txBody>
      </p:sp>
      <p:sp>
        <p:nvSpPr>
          <p:cNvPr id="41" name="テキスト ボックス 40"/>
          <p:cNvSpPr txBox="1"/>
          <p:nvPr/>
        </p:nvSpPr>
        <p:spPr>
          <a:xfrm>
            <a:off x="467544" y="3861048"/>
            <a:ext cx="8424936" cy="1754326"/>
          </a:xfrm>
          <a:prstGeom prst="rect">
            <a:avLst/>
          </a:prstGeom>
          <a:noFill/>
        </p:spPr>
        <p:txBody>
          <a:bodyPr wrap="square" rtlCol="0">
            <a:spAutoFit/>
          </a:bodyPr>
          <a:lstStyle/>
          <a:p>
            <a:r>
              <a:rPr lang="ja-JP" altLang="en-US" sz="5400" dirty="0" smtClean="0">
                <a:solidFill>
                  <a:prstClr val="black"/>
                </a:solidFill>
                <a:latin typeface="Trebuchet MS"/>
                <a:ea typeface="HG丸ｺﾞｼｯｸM-PRO"/>
              </a:rPr>
              <a:t>・社会的な意味が大きい</a:t>
            </a:r>
            <a:endParaRPr lang="en-US" altLang="ja-JP" sz="5400" dirty="0" smtClean="0">
              <a:solidFill>
                <a:prstClr val="black"/>
              </a:solidFill>
              <a:latin typeface="Trebuchet MS"/>
              <a:ea typeface="HG丸ｺﾞｼｯｸM-PRO"/>
            </a:endParaRPr>
          </a:p>
          <a:p>
            <a:r>
              <a:rPr lang="ja-JP" altLang="en-US" sz="5400" dirty="0" smtClean="0">
                <a:solidFill>
                  <a:prstClr val="black"/>
                </a:solidFill>
                <a:latin typeface="Trebuchet MS"/>
                <a:ea typeface="HG丸ｺﾞｼｯｸM-PRO"/>
              </a:rPr>
              <a:t>・話題性が高い</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コンテンツ プレースホルダ 2"/>
          <p:cNvSpPr txBox="1">
            <a:spLocks/>
          </p:cNvSpPr>
          <p:nvPr/>
        </p:nvSpPr>
        <p:spPr>
          <a:xfrm>
            <a:off x="251520" y="1600200"/>
            <a:ext cx="8892480" cy="4525963"/>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読者にできるだけ</a:t>
            </a:r>
            <a:r>
              <a:rPr kumimoji="1" lang="ja-JP" altLang="en-US" sz="4000" b="0" i="0" u="none" strike="noStrike" kern="1200" cap="none" spc="0" normalizeH="0" baseline="0" noProof="0" dirty="0" smtClean="0">
                <a:ln>
                  <a:noFill/>
                </a:ln>
                <a:solidFill>
                  <a:srgbClr val="FF0000"/>
                </a:solidFill>
                <a:effectLst/>
                <a:uLnTx/>
                <a:uFillTx/>
                <a:latin typeface="+mn-lt"/>
                <a:ea typeface="+mn-ea"/>
                <a:cs typeface="+mn-cs"/>
              </a:rPr>
              <a:t>できごとのイメージが持ちやすい</a:t>
            </a: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情報を送るために，新聞記事では伝えたいことと直接関係のない事実を伝えることもある。</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新聞記事は　　　</a:t>
            </a:r>
            <a:r>
              <a:rPr lang="ja-JP" altLang="en-US" sz="4000" dirty="0" smtClean="0">
                <a:solidFill>
                  <a:srgbClr val="0070C0"/>
                </a:solidFill>
                <a:latin typeface="+mn-lt"/>
                <a:ea typeface="+mn-ea"/>
              </a:rPr>
              <a:t>　</a:t>
            </a: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　　　　が限られているので，</a:t>
            </a:r>
            <a:r>
              <a:rPr kumimoji="1" lang="ja-JP" altLang="en-US" sz="4000" b="0" i="0" u="none" strike="noStrike" kern="1200" cap="none" spc="0" normalizeH="0" baseline="0" noProof="0" dirty="0" smtClean="0">
                <a:ln>
                  <a:noFill/>
                </a:ln>
                <a:solidFill>
                  <a:srgbClr val="FF0000"/>
                </a:solidFill>
                <a:effectLst/>
                <a:uLnTx/>
                <a:uFillTx/>
                <a:latin typeface="+mn-lt"/>
                <a:ea typeface="+mn-ea"/>
                <a:cs typeface="+mn-cs"/>
              </a:rPr>
              <a:t>できるだけ短く分かりやすく</a:t>
            </a: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伝える工夫がされている。</a:t>
            </a:r>
            <a:endParaRPr kumimoji="1" lang="ja-JP" alt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正方形/長方形 10"/>
          <p:cNvSpPr/>
          <p:nvPr/>
        </p:nvSpPr>
        <p:spPr>
          <a:xfrm>
            <a:off x="3635896" y="4221088"/>
            <a:ext cx="3600400"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23528" y="476672"/>
            <a:ext cx="2232248" cy="769441"/>
          </a:xfrm>
          <a:prstGeom prst="rect">
            <a:avLst/>
          </a:prstGeom>
          <a:solidFill>
            <a:srgbClr val="FF0000"/>
          </a:solidFill>
          <a:ln>
            <a:solidFill>
              <a:schemeClr val="tx1"/>
            </a:solidFill>
          </a:ln>
        </p:spPr>
        <p:txBody>
          <a:bodyPr wrap="square" rtlCol="0">
            <a:spAutoFit/>
          </a:bodyPr>
          <a:lstStyle/>
          <a:p>
            <a:pPr algn="ctr"/>
            <a:r>
              <a:rPr kumimoji="1" lang="ja-JP" altLang="en-US" sz="4400" b="1" dirty="0" smtClean="0">
                <a:solidFill>
                  <a:schemeClr val="bg1"/>
                </a:solidFill>
                <a:ea typeface="HG丸ｺﾞｼｯｸM-PRO" pitchFamily="50" charset="-128"/>
              </a:rPr>
              <a:t>まとめ</a:t>
            </a:r>
            <a:endParaRPr kumimoji="1" lang="ja-JP" altLang="en-US" sz="4400" b="1" dirty="0">
              <a:solidFill>
                <a:schemeClr val="bg1"/>
              </a:solidFill>
              <a:ea typeface="HG丸ｺﾞｼｯｸM-PRO" pitchFamily="50" charset="-128"/>
            </a:endParaRPr>
          </a:p>
        </p:txBody>
      </p:sp>
      <p:grpSp>
        <p:nvGrpSpPr>
          <p:cNvPr id="6" name="グループ化 4"/>
          <p:cNvGrpSpPr/>
          <p:nvPr/>
        </p:nvGrpSpPr>
        <p:grpSpPr>
          <a:xfrm>
            <a:off x="251520" y="1556792"/>
            <a:ext cx="8640961" cy="4680520"/>
            <a:chOff x="179512" y="3429000"/>
            <a:chExt cx="8712969" cy="2880320"/>
          </a:xfrm>
        </p:grpSpPr>
        <p:sp>
          <p:nvSpPr>
            <p:cNvPr id="7" name="テキスト ボックス 6"/>
            <p:cNvSpPr txBox="1"/>
            <p:nvPr/>
          </p:nvSpPr>
          <p:spPr>
            <a:xfrm>
              <a:off x="179512" y="3645024"/>
              <a:ext cx="8640960" cy="430688"/>
            </a:xfrm>
            <a:prstGeom prst="rect">
              <a:avLst/>
            </a:prstGeom>
            <a:noFill/>
          </p:spPr>
          <p:txBody>
            <a:bodyPr wrap="square" rtlCol="0">
              <a:spAutoFit/>
            </a:bodyPr>
            <a:lstStyle/>
            <a:p>
              <a:endParaRPr kumimoji="1" lang="ja-JP" altLang="en-US" sz="3600" dirty="0">
                <a:ea typeface="HG丸ｺﾞｼｯｸM-PRO" pitchFamily="50" charset="-128"/>
              </a:endParaRPr>
            </a:p>
          </p:txBody>
        </p:sp>
        <p:sp>
          <p:nvSpPr>
            <p:cNvPr id="10" name="正方形/長方形 9"/>
            <p:cNvSpPr/>
            <p:nvPr/>
          </p:nvSpPr>
          <p:spPr>
            <a:xfrm>
              <a:off x="179513" y="3429000"/>
              <a:ext cx="8712968" cy="2880320"/>
            </a:xfrm>
            <a:prstGeom prst="rect">
              <a:avLst/>
            </a:prstGeom>
            <a:noFill/>
            <a:ln w="762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1196752"/>
            <a:ext cx="9144000" cy="5361384"/>
            <a:chOff x="-87694" y="1524000"/>
            <a:chExt cx="9244917" cy="5361384"/>
          </a:xfrm>
        </p:grpSpPr>
        <p:pic>
          <p:nvPicPr>
            <p:cNvPr id="3" name="図 2" descr="page001.png"/>
            <p:cNvPicPr>
              <a:picLocks noChangeAspect="1"/>
            </p:cNvPicPr>
            <p:nvPr/>
          </p:nvPicPr>
          <p:blipFill>
            <a:blip r:embed="rId3" cstate="print"/>
            <a:srcRect l="20312" t="20166" r="10937" b="23480"/>
            <a:stretch>
              <a:fillRect/>
            </a:stretch>
          </p:blipFill>
          <p:spPr>
            <a:xfrm>
              <a:off x="-87694" y="1527534"/>
              <a:ext cx="9244917" cy="5357850"/>
            </a:xfrm>
            <a:prstGeom prst="rect">
              <a:avLst/>
            </a:prstGeom>
          </p:spPr>
        </p:pic>
        <p:sp>
          <p:nvSpPr>
            <p:cNvPr id="4" name="フリーフォーム 3"/>
            <p:cNvSpPr/>
            <p:nvPr/>
          </p:nvSpPr>
          <p:spPr>
            <a:xfrm>
              <a:off x="91440" y="1524000"/>
              <a:ext cx="8945880" cy="5288280"/>
            </a:xfrm>
            <a:custGeom>
              <a:avLst/>
              <a:gdLst>
                <a:gd name="connsiteX0" fmla="*/ 0 w 8945880"/>
                <a:gd name="connsiteY0" fmla="*/ 0 h 5288280"/>
                <a:gd name="connsiteX1" fmla="*/ 8945880 w 8945880"/>
                <a:gd name="connsiteY1" fmla="*/ 15240 h 5288280"/>
                <a:gd name="connsiteX2" fmla="*/ 8915400 w 8945880"/>
                <a:gd name="connsiteY2" fmla="*/ 5288280 h 5288280"/>
                <a:gd name="connsiteX3" fmla="*/ 7650480 w 8945880"/>
                <a:gd name="connsiteY3" fmla="*/ 5288280 h 5288280"/>
                <a:gd name="connsiteX4" fmla="*/ 7620000 w 8945880"/>
                <a:gd name="connsiteY4" fmla="*/ 2682240 h 5288280"/>
                <a:gd name="connsiteX5" fmla="*/ 15240 w 8945880"/>
                <a:gd name="connsiteY5" fmla="*/ 2682240 h 5288280"/>
                <a:gd name="connsiteX6" fmla="*/ 0 w 8945880"/>
                <a:gd name="connsiteY6" fmla="*/ 0 h 528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5880" h="5288280">
                  <a:moveTo>
                    <a:pt x="0" y="0"/>
                  </a:moveTo>
                  <a:lnTo>
                    <a:pt x="8945880" y="15240"/>
                  </a:lnTo>
                  <a:lnTo>
                    <a:pt x="8915400" y="5288280"/>
                  </a:lnTo>
                  <a:lnTo>
                    <a:pt x="7650480" y="5288280"/>
                  </a:lnTo>
                  <a:lnTo>
                    <a:pt x="7620000" y="2682240"/>
                  </a:lnTo>
                  <a:lnTo>
                    <a:pt x="15240" y="2682240"/>
                  </a:lnTo>
                  <a:lnTo>
                    <a:pt x="0" y="0"/>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Rectangle 3"/>
          <p:cNvSpPr txBox="1">
            <a:spLocks noChangeArrowheads="1"/>
          </p:cNvSpPr>
          <p:nvPr/>
        </p:nvSpPr>
        <p:spPr bwMode="auto">
          <a:xfrm>
            <a:off x="0" y="260648"/>
            <a:ext cx="9144000" cy="720080"/>
          </a:xfrm>
          <a:prstGeom prst="rect">
            <a:avLst/>
          </a:prstGeom>
          <a:noFill/>
          <a:ln w="63500">
            <a:solidFill>
              <a:srgbClr val="00B050"/>
            </a:solid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ja-JP" altLang="en-US" sz="4000" dirty="0" smtClean="0">
                <a:latin typeface="+mn-lt"/>
                <a:ea typeface="+mn-ea"/>
              </a:rPr>
              <a:t>この範囲をいっしょに音読しましょう</a:t>
            </a:r>
          </a:p>
          <a:p>
            <a:pPr>
              <a:spcBef>
                <a:spcPct val="20000"/>
              </a:spcBef>
              <a:defRPr/>
            </a:pPr>
            <a:endParaRPr kumimoji="1" lang="ja-JP" altLang="en-US" sz="4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1196752"/>
            <a:ext cx="9144000" cy="5361384"/>
            <a:chOff x="-87694" y="1524000"/>
            <a:chExt cx="9244917" cy="5361384"/>
          </a:xfrm>
        </p:grpSpPr>
        <p:pic>
          <p:nvPicPr>
            <p:cNvPr id="3" name="図 2" descr="page001.png"/>
            <p:cNvPicPr>
              <a:picLocks noChangeAspect="1"/>
            </p:cNvPicPr>
            <p:nvPr/>
          </p:nvPicPr>
          <p:blipFill>
            <a:blip r:embed="rId3" cstate="print"/>
            <a:srcRect l="20312" t="20166" r="10937" b="23480"/>
            <a:stretch>
              <a:fillRect/>
            </a:stretch>
          </p:blipFill>
          <p:spPr>
            <a:xfrm>
              <a:off x="-87694" y="1527534"/>
              <a:ext cx="9244917" cy="5357850"/>
            </a:xfrm>
            <a:prstGeom prst="rect">
              <a:avLst/>
            </a:prstGeom>
          </p:spPr>
        </p:pic>
        <p:sp>
          <p:nvSpPr>
            <p:cNvPr id="4" name="フリーフォーム 3"/>
            <p:cNvSpPr/>
            <p:nvPr/>
          </p:nvSpPr>
          <p:spPr>
            <a:xfrm>
              <a:off x="91440" y="1524000"/>
              <a:ext cx="8945880" cy="5288280"/>
            </a:xfrm>
            <a:custGeom>
              <a:avLst/>
              <a:gdLst>
                <a:gd name="connsiteX0" fmla="*/ 0 w 8945880"/>
                <a:gd name="connsiteY0" fmla="*/ 0 h 5288280"/>
                <a:gd name="connsiteX1" fmla="*/ 8945880 w 8945880"/>
                <a:gd name="connsiteY1" fmla="*/ 15240 h 5288280"/>
                <a:gd name="connsiteX2" fmla="*/ 8915400 w 8945880"/>
                <a:gd name="connsiteY2" fmla="*/ 5288280 h 5288280"/>
                <a:gd name="connsiteX3" fmla="*/ 7650480 w 8945880"/>
                <a:gd name="connsiteY3" fmla="*/ 5288280 h 5288280"/>
                <a:gd name="connsiteX4" fmla="*/ 7620000 w 8945880"/>
                <a:gd name="connsiteY4" fmla="*/ 2682240 h 5288280"/>
                <a:gd name="connsiteX5" fmla="*/ 15240 w 8945880"/>
                <a:gd name="connsiteY5" fmla="*/ 2682240 h 5288280"/>
                <a:gd name="connsiteX6" fmla="*/ 0 w 8945880"/>
                <a:gd name="connsiteY6" fmla="*/ 0 h 528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5880" h="5288280">
                  <a:moveTo>
                    <a:pt x="0" y="0"/>
                  </a:moveTo>
                  <a:lnTo>
                    <a:pt x="8945880" y="15240"/>
                  </a:lnTo>
                  <a:lnTo>
                    <a:pt x="8915400" y="5288280"/>
                  </a:lnTo>
                  <a:lnTo>
                    <a:pt x="7650480" y="5288280"/>
                  </a:lnTo>
                  <a:lnTo>
                    <a:pt x="7620000" y="2682240"/>
                  </a:lnTo>
                  <a:lnTo>
                    <a:pt x="15240" y="2682240"/>
                  </a:lnTo>
                  <a:lnTo>
                    <a:pt x="0" y="0"/>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Rectangle 3"/>
          <p:cNvSpPr txBox="1">
            <a:spLocks noChangeArrowheads="1"/>
          </p:cNvSpPr>
          <p:nvPr/>
        </p:nvSpPr>
        <p:spPr bwMode="auto">
          <a:xfrm>
            <a:off x="0" y="260648"/>
            <a:ext cx="9144000" cy="720080"/>
          </a:xfrm>
          <a:prstGeom prst="rect">
            <a:avLst/>
          </a:prstGeom>
          <a:noFill/>
          <a:ln w="63500">
            <a:solidFill>
              <a:srgbClr val="00B050"/>
            </a:solid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ja-JP" altLang="en-US" sz="4000" dirty="0" smtClean="0">
                <a:latin typeface="+mn-lt"/>
                <a:ea typeface="+mn-ea"/>
              </a:rPr>
              <a:t>この記事で一番伝えたかったことは？</a:t>
            </a:r>
          </a:p>
          <a:p>
            <a:pPr>
              <a:spcBef>
                <a:spcPct val="20000"/>
              </a:spcBef>
              <a:defRPr/>
            </a:pPr>
            <a:endParaRPr kumimoji="1" lang="ja-JP" altLang="en-US" sz="4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1193902"/>
            <a:ext cx="9144000" cy="5357850"/>
            <a:chOff x="-87694" y="1571612"/>
            <a:chExt cx="9244917" cy="5357850"/>
          </a:xfrm>
        </p:grpSpPr>
        <p:pic>
          <p:nvPicPr>
            <p:cNvPr id="3" name="図 2" descr="page001.png"/>
            <p:cNvPicPr>
              <a:picLocks noChangeAspect="1"/>
            </p:cNvPicPr>
            <p:nvPr/>
          </p:nvPicPr>
          <p:blipFill>
            <a:blip r:embed="rId3" cstate="print"/>
            <a:srcRect l="20312" t="20166" r="10937" b="23480"/>
            <a:stretch>
              <a:fillRect/>
            </a:stretch>
          </p:blipFill>
          <p:spPr>
            <a:xfrm>
              <a:off x="-87694" y="1571612"/>
              <a:ext cx="9244917" cy="5357850"/>
            </a:xfrm>
            <a:prstGeom prst="rect">
              <a:avLst/>
            </a:prstGeom>
          </p:spPr>
        </p:pic>
        <p:sp>
          <p:nvSpPr>
            <p:cNvPr id="4" name="正方形/長方形 3"/>
            <p:cNvSpPr/>
            <p:nvPr/>
          </p:nvSpPr>
          <p:spPr>
            <a:xfrm>
              <a:off x="7715272" y="1643050"/>
              <a:ext cx="1357290" cy="49292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正方形/長方形 5"/>
          <p:cNvSpPr/>
          <p:nvPr/>
        </p:nvSpPr>
        <p:spPr>
          <a:xfrm>
            <a:off x="3399468" y="1267620"/>
            <a:ext cx="4284000" cy="257176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085601" y="157660"/>
            <a:ext cx="1415772" cy="3847404"/>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vert="eaVert" wrap="square" rtlCol="0">
            <a:spAutoFit/>
          </a:bodyPr>
          <a:lstStyle/>
          <a:p>
            <a:r>
              <a:rPr kumimoji="1" lang="ja-JP" altLang="en-US" sz="4000" dirty="0" smtClean="0">
                <a:latin typeface="+mn-ea"/>
                <a:ea typeface="+mn-ea"/>
              </a:rPr>
              <a:t>リード＝</a:t>
            </a:r>
            <a:endParaRPr kumimoji="1" lang="en-US" altLang="ja-JP" sz="4000" dirty="0" smtClean="0">
              <a:latin typeface="+mn-ea"/>
              <a:ea typeface="+mn-ea"/>
            </a:endParaRPr>
          </a:p>
          <a:p>
            <a:r>
              <a:rPr lang="ja-JP" altLang="en-US" sz="4000" dirty="0" smtClean="0">
                <a:latin typeface="+mn-ea"/>
                <a:ea typeface="+mn-ea"/>
              </a:rPr>
              <a:t> 記事全体の要約</a:t>
            </a:r>
            <a:endParaRPr kumimoji="1" lang="ja-JP" altLang="en-US" sz="4000" dirty="0">
              <a:latin typeface="+mn-ea"/>
              <a:ea typeface="+mn-ea"/>
            </a:endParaRPr>
          </a:p>
        </p:txBody>
      </p:sp>
      <p:sp>
        <p:nvSpPr>
          <p:cNvPr id="8" name="テキスト ボックス 7"/>
          <p:cNvSpPr txBox="1"/>
          <p:nvPr/>
        </p:nvSpPr>
        <p:spPr>
          <a:xfrm>
            <a:off x="5853043" y="4104456"/>
            <a:ext cx="2031325" cy="2420888"/>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vert="eaVert" wrap="square" rtlCol="0">
            <a:spAutoFit/>
          </a:bodyPr>
          <a:lstStyle/>
          <a:p>
            <a:r>
              <a:rPr kumimoji="1" lang="ja-JP" altLang="en-US" sz="4000" dirty="0" smtClean="0">
                <a:latin typeface="+mn-ea"/>
                <a:ea typeface="+mn-ea"/>
              </a:rPr>
              <a:t>見出し＝</a:t>
            </a:r>
            <a:endParaRPr kumimoji="1" lang="en-US" altLang="ja-JP" sz="4000" dirty="0" smtClean="0">
              <a:latin typeface="+mn-ea"/>
              <a:ea typeface="+mn-ea"/>
            </a:endParaRPr>
          </a:p>
          <a:p>
            <a:r>
              <a:rPr kumimoji="1" lang="ja-JP" altLang="en-US" sz="4000" dirty="0" smtClean="0">
                <a:latin typeface="+mn-ea"/>
                <a:ea typeface="+mn-ea"/>
              </a:rPr>
              <a:t> 伝えたい</a:t>
            </a:r>
            <a:endParaRPr kumimoji="1" lang="en-US" altLang="ja-JP" sz="4000" dirty="0" smtClean="0">
              <a:latin typeface="+mn-ea"/>
              <a:ea typeface="+mn-ea"/>
            </a:endParaRPr>
          </a:p>
          <a:p>
            <a:r>
              <a:rPr kumimoji="1" lang="ja-JP" altLang="en-US" sz="4000" dirty="0" smtClean="0">
                <a:latin typeface="+mn-ea"/>
                <a:ea typeface="+mn-ea"/>
              </a:rPr>
              <a:t> こと</a:t>
            </a:r>
            <a:endParaRPr kumimoji="1" lang="ja-JP" altLang="en-US" sz="4000" dirty="0">
              <a:latin typeface="+mn-ea"/>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2056780"/>
            <a:ext cx="8064896" cy="3139321"/>
          </a:xfrm>
          <a:prstGeom prst="rect">
            <a:avLst/>
          </a:prstGeom>
          <a:noFill/>
          <a:ln w="127000" cmpd="tri">
            <a:solidFill>
              <a:srgbClr val="00B050"/>
            </a:solidFill>
          </a:ln>
        </p:spPr>
        <p:txBody>
          <a:bodyPr vert="horz" wrap="square" rtlCol="0">
            <a:spAutoFit/>
          </a:bodyPr>
          <a:lstStyle/>
          <a:p>
            <a:pPr algn="ctr"/>
            <a:r>
              <a:rPr lang="ja-JP" altLang="en-US" sz="6600" dirty="0" smtClean="0">
                <a:ea typeface="HG丸ｺﾞｼｯｸM-PRO" pitchFamily="50" charset="-128"/>
              </a:rPr>
              <a:t>分かりやすく伝えるための新聞記事の工夫について考えよう</a:t>
            </a:r>
            <a:endParaRPr kumimoji="1" lang="ja-JP" altLang="en-US" sz="6600" dirty="0">
              <a:ea typeface="HG丸ｺﾞｼｯｸM-PRO"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page001.png"/>
          <p:cNvPicPr>
            <a:picLocks noChangeAspect="1"/>
          </p:cNvPicPr>
          <p:nvPr/>
        </p:nvPicPr>
        <p:blipFill>
          <a:blip r:embed="rId3" cstate="print"/>
          <a:srcRect l="20312" t="20166" r="10937" b="23480"/>
          <a:stretch>
            <a:fillRect/>
          </a:stretch>
        </p:blipFill>
        <p:spPr>
          <a:xfrm>
            <a:off x="0" y="1200286"/>
            <a:ext cx="9144000" cy="5357850"/>
          </a:xfrm>
          <a:prstGeom prst="rect">
            <a:avLst/>
          </a:prstGeom>
        </p:spPr>
      </p:pic>
      <p:sp>
        <p:nvSpPr>
          <p:cNvPr id="6" name="Rectangle 3"/>
          <p:cNvSpPr txBox="1">
            <a:spLocks noChangeArrowheads="1"/>
          </p:cNvSpPr>
          <p:nvPr/>
        </p:nvSpPr>
        <p:spPr bwMode="auto">
          <a:xfrm>
            <a:off x="0" y="0"/>
            <a:ext cx="9144000" cy="1340768"/>
          </a:xfrm>
          <a:prstGeom prst="rect">
            <a:avLst/>
          </a:prstGeom>
          <a:solidFill>
            <a:schemeClr val="bg1"/>
          </a:solidFill>
          <a:ln w="63500">
            <a:solidFill>
              <a:srgbClr val="00B050"/>
            </a:solid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ja-JP" altLang="en-US" sz="4000" dirty="0" smtClean="0">
                <a:latin typeface="+mn-lt"/>
                <a:ea typeface="+mn-ea"/>
              </a:rPr>
              <a:t>８人の年齢や職業が書いてあることで</a:t>
            </a:r>
            <a:r>
              <a:rPr lang="ja-JP" altLang="en-US" sz="2400" dirty="0" smtClean="0">
                <a:latin typeface="+mn-lt"/>
                <a:ea typeface="+mn-ea"/>
              </a:rPr>
              <a:t>，</a:t>
            </a:r>
            <a:r>
              <a:rPr lang="ja-JP" altLang="en-US" sz="4000" dirty="0" smtClean="0">
                <a:latin typeface="+mn-lt"/>
                <a:ea typeface="+mn-ea"/>
              </a:rPr>
              <a:t>何が分かりますか</a:t>
            </a:r>
            <a:r>
              <a:rPr lang="ja-JP" altLang="en-US" sz="3600" dirty="0" smtClean="0">
                <a:latin typeface="+mn-lt"/>
                <a:ea typeface="+mn-ea"/>
              </a:rPr>
              <a:t>？</a:t>
            </a:r>
            <a:endParaRPr lang="ja-JP" altLang="en-US" sz="5400" dirty="0" smtClean="0">
              <a:latin typeface="+mn-lt"/>
              <a:ea typeface="+mn-ea"/>
            </a:endParaRPr>
          </a:p>
          <a:p>
            <a:pPr>
              <a:spcBef>
                <a:spcPct val="20000"/>
              </a:spcBef>
              <a:defRPr/>
            </a:pPr>
            <a:endParaRPr lang="ja-JP" altLang="en-US" sz="4000" dirty="0" smtClean="0">
              <a:latin typeface="+mn-lt"/>
              <a:ea typeface="+mn-ea"/>
            </a:endParaRPr>
          </a:p>
          <a:p>
            <a:pPr>
              <a:spcBef>
                <a:spcPct val="20000"/>
              </a:spcBef>
              <a:defRPr/>
            </a:pPr>
            <a:endParaRPr kumimoji="1" lang="ja-JP" altLang="en-US" sz="40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直線コネクタ 6"/>
          <p:cNvCxnSpPr/>
          <p:nvPr/>
        </p:nvCxnSpPr>
        <p:spPr>
          <a:xfrm rot="5400000">
            <a:off x="7496243" y="2376965"/>
            <a:ext cx="178595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5400000">
            <a:off x="1699245" y="1658555"/>
            <a:ext cx="208525"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1372116" y="1444307"/>
            <a:ext cx="1941021" cy="2232249"/>
            <a:chOff x="1403648" y="1412775"/>
            <a:chExt cx="1941021" cy="2232249"/>
          </a:xfrm>
        </p:grpSpPr>
        <p:cxnSp>
          <p:nvCxnSpPr>
            <p:cNvPr id="8" name="直線コネクタ 7"/>
            <p:cNvCxnSpPr/>
            <p:nvPr/>
          </p:nvCxnSpPr>
          <p:spPr>
            <a:xfrm rot="5400000">
              <a:off x="3240405" y="3535291"/>
              <a:ext cx="208525"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a:off x="2920182" y="1694949"/>
              <a:ext cx="420333"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5400000">
              <a:off x="3041330" y="3257255"/>
              <a:ext cx="208525"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5400000">
              <a:off x="2565761" y="1871631"/>
              <a:ext cx="700556"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rot="5400000">
              <a:off x="2586981" y="1812400"/>
              <a:ext cx="208525"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5400000">
              <a:off x="2211332" y="2739768"/>
              <a:ext cx="980778"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5400000">
              <a:off x="2383145" y="2627963"/>
              <a:ext cx="208525"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a:off x="2137129" y="3294744"/>
              <a:ext cx="700556"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2021972" y="1694950"/>
              <a:ext cx="420333"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5400000">
              <a:off x="2158356" y="3257255"/>
              <a:ext cx="208525"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5400000">
              <a:off x="1945094" y="2815179"/>
              <a:ext cx="208525"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5400000">
              <a:off x="1807658" y="3429386"/>
              <a:ext cx="420333"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a:off x="1699248" y="3202574"/>
              <a:ext cx="208525"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a:off x="1515411" y="3187746"/>
              <a:ext cx="208525"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5400000">
              <a:off x="1223628" y="3176972"/>
              <a:ext cx="360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1259634" y="1556790"/>
              <a:ext cx="288032" cy="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1475658" y="1556790"/>
              <a:ext cx="288035" cy="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539552"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sng" strike="noStrike" kern="1200" cap="none" spc="0" normalizeH="0" baseline="0" noProof="0" dirty="0" smtClean="0">
                <a:ln>
                  <a:noFill/>
                </a:ln>
                <a:solidFill>
                  <a:schemeClr val="tx1"/>
                </a:solidFill>
                <a:effectLst/>
                <a:uLnTx/>
                <a:uFillTx/>
                <a:latin typeface="+mj-lt"/>
                <a:ea typeface="+mj-ea"/>
                <a:cs typeface="+mj-cs"/>
              </a:rPr>
              <a:t>新聞記者さんのお話より</a:t>
            </a:r>
            <a:endParaRPr kumimoji="1" lang="ja-JP" altLang="en-US" sz="4400" b="0" i="0" u="sng" strike="noStrike" kern="1200" cap="none" spc="0" normalizeH="0" baseline="0" noProof="0" dirty="0">
              <a:ln>
                <a:noFill/>
              </a:ln>
              <a:solidFill>
                <a:schemeClr val="tx1"/>
              </a:solidFill>
              <a:effectLst/>
              <a:uLnTx/>
              <a:uFillTx/>
              <a:latin typeface="+mj-lt"/>
              <a:ea typeface="+mj-ea"/>
              <a:cs typeface="+mj-cs"/>
            </a:endParaRPr>
          </a:p>
        </p:txBody>
      </p:sp>
      <p:sp>
        <p:nvSpPr>
          <p:cNvPr id="7" name="コンテンツ プレースホルダ 2"/>
          <p:cNvSpPr txBox="1">
            <a:spLocks/>
          </p:cNvSpPr>
          <p:nvPr/>
        </p:nvSpPr>
        <p:spPr>
          <a:xfrm>
            <a:off x="467544" y="764704"/>
            <a:ext cx="8496944" cy="4525963"/>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年齢・職業などを書く場合</a:t>
            </a:r>
            <a:endParaRPr kumimoji="1" lang="en-US" altLang="ja-JP" sz="4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読者がよく知らない「一般の人」</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書く理由</a:t>
            </a:r>
            <a:endParaRPr kumimoji="1" lang="en-US" altLang="ja-JP" sz="4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3600" b="0" i="0" u="none" strike="noStrike" kern="1200" cap="none" spc="0" normalizeH="0" baseline="0" noProof="0" dirty="0" smtClean="0">
                <a:ln>
                  <a:noFill/>
                </a:ln>
                <a:solidFill>
                  <a:schemeClr val="tx1"/>
                </a:solidFill>
                <a:effectLst/>
                <a:uLnTx/>
                <a:uFillTx/>
                <a:latin typeface="+mn-lt"/>
                <a:ea typeface="+mn-ea"/>
                <a:cs typeface="+mn-cs"/>
              </a:rPr>
              <a:t>その出来事の様子が，よりイメージしやすくなる</a:t>
            </a:r>
            <a:endParaRPr lang="en-US" altLang="ja-JP" sz="3600" dirty="0" smtClean="0">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＜例＞</a:t>
            </a:r>
            <a:r>
              <a:rPr lang="ja-JP" altLang="en-US" sz="2800" dirty="0" smtClean="0">
                <a:solidFill>
                  <a:prstClr val="black"/>
                </a:solidFill>
                <a:latin typeface="Trebuchet MS"/>
                <a:ea typeface="HG丸ｺﾞｼｯｸM-PRO"/>
              </a:rPr>
              <a:t> 「中学生が人命救助にかかわっている」 </a:t>
            </a:r>
            <a:endParaRPr lang="en-US" altLang="ja-JP" sz="2800" dirty="0" smtClean="0">
              <a:solidFill>
                <a:prstClr val="black"/>
              </a:solidFill>
              <a:latin typeface="Trebuchet MS"/>
              <a:ea typeface="HG丸ｺﾞｼｯｸM-PRO"/>
            </a:endParaRPr>
          </a:p>
          <a:p>
            <a:pPr marL="742950" lvl="1" indent="-285750">
              <a:spcBef>
                <a:spcPct val="20000"/>
              </a:spcBef>
              <a:defRPr/>
            </a:pPr>
            <a:r>
              <a:rPr lang="ja-JP" altLang="en-US" sz="2800" dirty="0" smtClean="0">
                <a:solidFill>
                  <a:prstClr val="black"/>
                </a:solidFill>
                <a:latin typeface="Trebuchet MS"/>
                <a:ea typeface="HG丸ｺﾞｼｯｸM-PRO"/>
              </a:rPr>
              <a:t>「体力もあったんだ」「専門家がいたんだ」</a:t>
            </a:r>
            <a:endParaRPr kumimoji="1" lang="en-US" altLang="ja-JP" sz="2800" b="0" i="0" u="none" strike="noStrike" kern="1200" cap="none" spc="0" normalizeH="0" baseline="0" noProof="0" dirty="0" smtClean="0">
              <a:ln>
                <a:noFill/>
              </a:ln>
              <a:solidFill>
                <a:prstClr val="black"/>
              </a:solidFill>
              <a:effectLst/>
              <a:uLnTx/>
              <a:uFillTx/>
              <a:latin typeface="Trebuchet MS"/>
              <a:ea typeface="HG丸ｺﾞｼｯｸM-PRO"/>
              <a:cs typeface="+mn-cs"/>
            </a:endParaRPr>
          </a:p>
          <a:p>
            <a:pPr marL="742950" marR="0" lvl="1" indent="-285750" algn="l" defTabSz="914400" rtl="0" eaLnBrk="1" fontAlgn="base" latinLnBrk="0" hangingPunct="1">
              <a:lnSpc>
                <a:spcPct val="100000"/>
              </a:lnSpc>
              <a:spcBef>
                <a:spcPct val="20000"/>
              </a:spcBef>
              <a:spcAft>
                <a:spcPct val="0"/>
              </a:spcAft>
              <a:buClrTx/>
              <a:buSzTx/>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「２０代の若い人たちだから，すばやく動けたんだ」</a:t>
            </a:r>
            <a:r>
              <a:rPr lang="ja-JP" altLang="en-US" sz="2800" dirty="0" smtClean="0">
                <a:latin typeface="+mn-lt"/>
                <a:ea typeface="+mn-ea"/>
              </a:rPr>
              <a:t>など</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3600" b="0" i="0" u="none" strike="noStrike" kern="1200" cap="none" spc="0" normalizeH="0" baseline="0" noProof="0" dirty="0" smtClean="0">
                <a:ln>
                  <a:noFill/>
                </a:ln>
                <a:solidFill>
                  <a:schemeClr val="tx1"/>
                </a:solidFill>
                <a:effectLst/>
                <a:uLnTx/>
                <a:uFillTx/>
                <a:latin typeface="+mn-lt"/>
                <a:ea typeface="+mn-ea"/>
                <a:cs typeface="+mn-cs"/>
              </a:rPr>
              <a:t>世の中には同姓同名の人もいる</a:t>
            </a:r>
            <a:endParaRPr kumimoji="1" lang="ja-JP" alt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age001.png"/>
          <p:cNvPicPr>
            <a:picLocks noChangeAspect="1"/>
          </p:cNvPicPr>
          <p:nvPr/>
        </p:nvPicPr>
        <p:blipFill>
          <a:blip r:embed="rId3" cstate="print"/>
          <a:srcRect l="20312" t="20166" r="10937" b="23480"/>
          <a:stretch>
            <a:fillRect/>
          </a:stretch>
        </p:blipFill>
        <p:spPr>
          <a:xfrm>
            <a:off x="0" y="1196752"/>
            <a:ext cx="9144000" cy="5357850"/>
          </a:xfrm>
          <a:prstGeom prst="rect">
            <a:avLst/>
          </a:prstGeom>
        </p:spPr>
      </p:pic>
      <p:cxnSp>
        <p:nvCxnSpPr>
          <p:cNvPr id="3" name="直線コネクタ 2"/>
          <p:cNvCxnSpPr/>
          <p:nvPr/>
        </p:nvCxnSpPr>
        <p:spPr>
          <a:xfrm rot="5400000">
            <a:off x="6804253" y="1700805"/>
            <a:ext cx="432047" cy="7"/>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rot="5400000">
            <a:off x="6588249" y="5301183"/>
            <a:ext cx="432000" cy="3"/>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323528" y="0"/>
            <a:ext cx="8604448" cy="1340768"/>
          </a:xfrm>
          <a:prstGeom prst="rect">
            <a:avLst/>
          </a:prstGeom>
          <a:solidFill>
            <a:schemeClr val="bg1"/>
          </a:solidFill>
          <a:ln w="63500">
            <a:solidFill>
              <a:srgbClr val="00B050"/>
            </a:solid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ja-JP" altLang="en-US" sz="4000" dirty="0" smtClean="0">
                <a:latin typeface="+mn-lt"/>
                <a:ea typeface="+mn-ea"/>
              </a:rPr>
              <a:t>おぼれた人の名前がふせてあるのは　　どうしてでしょう？</a:t>
            </a:r>
          </a:p>
          <a:p>
            <a:pPr>
              <a:spcBef>
                <a:spcPct val="20000"/>
              </a:spcBef>
              <a:defRPr/>
            </a:pPr>
            <a:endParaRPr kumimoji="1" lang="ja-JP" altLang="en-US" sz="4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age001.png"/>
          <p:cNvPicPr>
            <a:picLocks noChangeAspect="1"/>
          </p:cNvPicPr>
          <p:nvPr/>
        </p:nvPicPr>
        <p:blipFill>
          <a:blip r:embed="rId3" cstate="print"/>
          <a:srcRect l="20312" t="20166" r="10937" b="23480"/>
          <a:stretch>
            <a:fillRect/>
          </a:stretch>
        </p:blipFill>
        <p:spPr>
          <a:xfrm>
            <a:off x="0" y="1196752"/>
            <a:ext cx="9144000" cy="5357850"/>
          </a:xfrm>
          <a:prstGeom prst="rect">
            <a:avLst/>
          </a:prstGeom>
        </p:spPr>
      </p:pic>
      <p:cxnSp>
        <p:nvCxnSpPr>
          <p:cNvPr id="3" name="直線コネクタ 2"/>
          <p:cNvCxnSpPr/>
          <p:nvPr/>
        </p:nvCxnSpPr>
        <p:spPr>
          <a:xfrm rot="5400000">
            <a:off x="6804253" y="1700805"/>
            <a:ext cx="432047" cy="7"/>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rot="5400000">
            <a:off x="6588249" y="5301183"/>
            <a:ext cx="432000" cy="3"/>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42844" y="5074050"/>
            <a:ext cx="4493538" cy="1569660"/>
          </a:xfrm>
          <a:prstGeom prst="rect">
            <a:avLst/>
          </a:prstGeom>
          <a:solidFill>
            <a:srgbClr val="FFFF00"/>
          </a:solidFill>
          <a:effectLst>
            <a:outerShdw blurRad="50800" dist="38100" dir="2700000" algn="tl" rotWithShape="0">
              <a:prstClr val="black">
                <a:alpha val="40000"/>
              </a:prstClr>
            </a:outerShdw>
          </a:effectLst>
        </p:spPr>
        <p:txBody>
          <a:bodyPr wrap="none" rtlCol="0">
            <a:spAutoFit/>
          </a:bodyPr>
          <a:lstStyle/>
          <a:p>
            <a:r>
              <a:rPr kumimoji="1" lang="ja-JP" altLang="en-US" sz="4800" dirty="0" smtClean="0">
                <a:latin typeface="+mn-ea"/>
                <a:ea typeface="+mn-ea"/>
              </a:rPr>
              <a:t>のせてよいこと</a:t>
            </a:r>
            <a:endParaRPr kumimoji="1" lang="en-US" altLang="ja-JP" sz="4800" dirty="0" smtClean="0">
              <a:latin typeface="+mn-ea"/>
              <a:ea typeface="+mn-ea"/>
            </a:endParaRPr>
          </a:p>
          <a:p>
            <a:r>
              <a:rPr kumimoji="1" lang="ja-JP" altLang="en-US" sz="4800" dirty="0" smtClean="0">
                <a:latin typeface="+mn-ea"/>
                <a:ea typeface="+mn-ea"/>
              </a:rPr>
              <a:t>よくないこと</a:t>
            </a:r>
            <a:endParaRPr kumimoji="1" lang="ja-JP" altLang="en-US" sz="4800" dirty="0">
              <a:latin typeface="+mn-ea"/>
              <a:ea typeface="+mn-ea"/>
            </a:endParaRPr>
          </a:p>
        </p:txBody>
      </p:sp>
      <p:sp>
        <p:nvSpPr>
          <p:cNvPr id="9" name="Rectangle 3"/>
          <p:cNvSpPr txBox="1">
            <a:spLocks noChangeArrowheads="1"/>
          </p:cNvSpPr>
          <p:nvPr/>
        </p:nvSpPr>
        <p:spPr bwMode="auto">
          <a:xfrm>
            <a:off x="323528" y="0"/>
            <a:ext cx="8604448" cy="1340768"/>
          </a:xfrm>
          <a:prstGeom prst="rect">
            <a:avLst/>
          </a:prstGeom>
          <a:solidFill>
            <a:schemeClr val="bg1"/>
          </a:solidFill>
          <a:ln w="63500">
            <a:solidFill>
              <a:srgbClr val="00B050"/>
            </a:solid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ja-JP" altLang="en-US" sz="4000" dirty="0" smtClean="0">
                <a:latin typeface="+mn-lt"/>
                <a:ea typeface="+mn-ea"/>
              </a:rPr>
              <a:t>おぼれた人の名前がふせてあるのは　　どうしてでしょう？</a:t>
            </a:r>
          </a:p>
          <a:p>
            <a:pPr>
              <a:spcBef>
                <a:spcPct val="20000"/>
              </a:spcBef>
              <a:defRPr/>
            </a:pPr>
            <a:endParaRPr kumimoji="1" lang="ja-JP" altLang="en-US" sz="4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メディつき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キュート">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889</Words>
  <Application>Microsoft Office PowerPoint</Application>
  <PresentationFormat>画面に合わせる (4:3)</PresentationFormat>
  <Paragraphs>135</Paragraphs>
  <Slides>12</Slides>
  <Notes>12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12</vt:i4>
      </vt:variant>
    </vt:vector>
  </HeadingPairs>
  <TitlesOfParts>
    <vt:vector size="27" baseType="lpstr">
      <vt:lpstr>Arial</vt:lpstr>
      <vt:lpstr>ＭＳ Ｐゴシック</vt:lpstr>
      <vt:lpstr>Trebuchet MS</vt:lpstr>
      <vt:lpstr>HG丸ｺﾞｼｯｸM-PRO</vt:lpstr>
      <vt:lpstr>AR P隷書体M印刷標準字体</vt:lpstr>
      <vt:lpstr>AR隷書体M印刷標準字体</vt:lpstr>
      <vt:lpstr>HGP創英角ｺﾞｼｯｸUB</vt:lpstr>
      <vt:lpstr>HGS創英角ｺﾞｼｯｸUB</vt:lpstr>
      <vt:lpstr>AR P明朝体U</vt:lpstr>
      <vt:lpstr>HGP創英ﾌﾟﾚｾﾞﾝｽEB</vt:lpstr>
      <vt:lpstr>Calibri</vt:lpstr>
      <vt:lpstr>ＭＳ Ｐ明朝</vt:lpstr>
      <vt:lpstr>Arial Black</vt:lpstr>
      <vt:lpstr>HGP創英角ﾎﾟｯﾌﾟ体</vt:lpstr>
      <vt:lpstr>メディつきF</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hisa</dc:creator>
  <cp:lastModifiedBy>watanabe</cp:lastModifiedBy>
  <cp:revision>42</cp:revision>
  <dcterms:created xsi:type="dcterms:W3CDTF">2010-10-17T14:29:56Z</dcterms:created>
  <dcterms:modified xsi:type="dcterms:W3CDTF">2010-11-14T15:35:20Z</dcterms:modified>
</cp:coreProperties>
</file>