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7" r:id="rId2"/>
    <p:sldId id="278" r:id="rId3"/>
    <p:sldId id="279" r:id="rId4"/>
    <p:sldId id="280" r:id="rId5"/>
    <p:sldId id="290" r:id="rId6"/>
    <p:sldId id="282" r:id="rId7"/>
    <p:sldId id="284" r:id="rId8"/>
    <p:sldId id="285" r:id="rId9"/>
    <p:sldId id="287" r:id="rId10"/>
    <p:sldId id="289" r:id="rId11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00B050"/>
    <a:srgbClr val="AB2FFF"/>
    <a:srgbClr val="FF6600"/>
    <a:srgbClr val="FF33CC"/>
    <a:srgbClr val="558ED5"/>
    <a:srgbClr val="000066"/>
    <a:srgbClr val="FA8F00"/>
    <a:srgbClr val="FA8504"/>
    <a:srgbClr val="FDAB0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65" autoAdjust="0"/>
    <p:restoredTop sz="58116" autoAdjust="0"/>
  </p:normalViewPr>
  <p:slideViewPr>
    <p:cSldViewPr>
      <p:cViewPr>
        <p:scale>
          <a:sx n="58" d="100"/>
          <a:sy n="58" d="100"/>
        </p:scale>
        <p:origin x="-66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F24F7E-9D48-46A3-90D4-2C8C7C89BE4F}" type="datetimeFigureOut">
              <a:rPr kumimoji="1" lang="ja-JP" altLang="en-US" smtClean="0"/>
              <a:pPr/>
              <a:t>2010/11/10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1C201-7A30-4AEF-B0ED-0CAA9D4C813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「架空請求の</a:t>
            </a:r>
            <a:r>
              <a:rPr lang="ja-JP" altLang="en-US" dirty="0" smtClean="0"/>
              <a:t>メールというものを知っていますか？」</a:t>
            </a:r>
            <a:endParaRPr lang="ja-JP" altLang="en-US" dirty="0"/>
          </a:p>
          <a:p>
            <a:r>
              <a:rPr lang="ja-JP" altLang="en-US" dirty="0"/>
              <a:t>（答えを聞いて）「なるほど、なるほど。」</a:t>
            </a:r>
          </a:p>
          <a:p>
            <a:r>
              <a:rPr lang="ja-JP" altLang="en-US" dirty="0"/>
              <a:t>「では、架空請求のメールが来たら、どう対処したらいいでしょうか。」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「架空</a:t>
            </a:r>
            <a:r>
              <a:rPr lang="ja-JP" altLang="en-US" dirty="0"/>
              <a:t>請求のメールが来たら「無視して放っておく。</a:t>
            </a:r>
            <a:r>
              <a:rPr lang="ja-JP" altLang="en-US" dirty="0" smtClean="0"/>
              <a:t>」で良いのです。」</a:t>
            </a:r>
            <a:endParaRPr lang="ja-JP" altLang="en-US" dirty="0"/>
          </a:p>
          <a:p>
            <a:r>
              <a:rPr lang="ja-JP" altLang="en-US" dirty="0"/>
              <a:t>「しかし、どうしてそうするのでしょう。」</a:t>
            </a:r>
          </a:p>
          <a:p>
            <a:r>
              <a:rPr lang="ja-JP" altLang="en-US" dirty="0" smtClean="0"/>
              <a:t>「書いてあることを読むと、無視</a:t>
            </a:r>
            <a:r>
              <a:rPr lang="ja-JP" altLang="en-US" dirty="0"/>
              <a:t>しても平気</a:t>
            </a:r>
            <a:r>
              <a:rPr lang="ja-JP" altLang="en-US" dirty="0" smtClean="0"/>
              <a:t>かな、って思いますよね。</a:t>
            </a:r>
            <a:r>
              <a:rPr lang="ja-JP" altLang="en-US" dirty="0"/>
              <a:t>」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「どうしてそう思うのかというと、架空</a:t>
            </a:r>
            <a:r>
              <a:rPr lang="ja-JP" altLang="en-US" dirty="0"/>
              <a:t>請求のメールには仕掛けが</a:t>
            </a:r>
            <a:r>
              <a:rPr lang="ja-JP" altLang="en-US" dirty="0" smtClean="0"/>
              <a:t>あるのです。</a:t>
            </a:r>
            <a:r>
              <a:rPr lang="ja-JP" altLang="en-US" dirty="0"/>
              <a:t>」</a:t>
            </a:r>
          </a:p>
          <a:p>
            <a:r>
              <a:rPr lang="ja-JP" altLang="en-US" dirty="0"/>
              <a:t>「受け取った</a:t>
            </a:r>
            <a:r>
              <a:rPr lang="ja-JP" altLang="en-US" dirty="0" smtClean="0"/>
              <a:t>人が、あわてるように、知識</a:t>
            </a:r>
            <a:r>
              <a:rPr lang="ja-JP" altLang="en-US" dirty="0"/>
              <a:t>不足をついたり、不安をあおったりするように書かれているのです。」</a:t>
            </a:r>
          </a:p>
          <a:p>
            <a:r>
              <a:rPr lang="ja-JP" altLang="en-US" dirty="0" smtClean="0"/>
              <a:t>「実は</a:t>
            </a:r>
            <a:r>
              <a:rPr lang="ja-JP" altLang="en-US" dirty="0"/>
              <a:t>大人でも不安に思ったり、よく分かっていなかったりする</a:t>
            </a:r>
            <a:r>
              <a:rPr lang="ja-JP" altLang="en-US" dirty="0" smtClean="0"/>
              <a:t>ので、あわててしまうのです</a:t>
            </a:r>
            <a:r>
              <a:rPr lang="ja-JP" altLang="en-US" dirty="0"/>
              <a:t>。」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今日</a:t>
            </a:r>
            <a:r>
              <a:rPr kumimoji="1" lang="ja-JP" altLang="en-US" dirty="0" smtClean="0"/>
              <a:t>の学習課題は</a:t>
            </a:r>
            <a:r>
              <a:rPr kumimoji="1" lang="ja-JP" altLang="en-US" dirty="0" smtClean="0"/>
              <a:t>「</a:t>
            </a:r>
            <a:r>
              <a:rPr kumimoji="1" lang="ja-JP" altLang="en-US" sz="1200" dirty="0" smtClean="0">
                <a:ea typeface="HG丸ｺﾞｼｯｸM-PRO" pitchFamily="50" charset="-128"/>
              </a:rPr>
              <a:t>架空請求メールを調べて，あわてないですむようになろう。</a:t>
            </a:r>
            <a:r>
              <a:rPr kumimoji="1" lang="ja-JP" altLang="en-US" sz="1200" dirty="0" smtClean="0">
                <a:ea typeface="+mn-ea"/>
              </a:rPr>
              <a:t>」です。</a:t>
            </a:r>
            <a:endParaRPr kumimoji="1" lang="ja-JP" altLang="en-US" sz="1200" dirty="0" smtClean="0">
              <a:ea typeface="HG丸ｺﾞｼｯｸM-PRO" pitchFamily="50" charset="-128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1C201-7A30-4AEF-B0ED-0CAA9D4C813D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「これから、本当に使われた（先生のところに来た）架空請求メールの文を配ります。」</a:t>
            </a:r>
            <a:endParaRPr lang="en-US" altLang="ja-JP" dirty="0" smtClean="0"/>
          </a:p>
          <a:p>
            <a:r>
              <a:rPr lang="ja-JP" altLang="en-US" dirty="0" smtClean="0"/>
              <a:t>「配ったメールの文から、受け取った人が</a:t>
            </a:r>
            <a:r>
              <a:rPr lang="ja-JP" altLang="en-US" dirty="0"/>
              <a:t>よく分からないことにつけ込んでいる部分、つまり、</a:t>
            </a:r>
            <a:r>
              <a:rPr lang="ja-JP" altLang="en-US" dirty="0" smtClean="0"/>
              <a:t>知らないそうだな、と思った部分</a:t>
            </a:r>
            <a:r>
              <a:rPr lang="ja-JP" altLang="en-US" dirty="0"/>
              <a:t>に、赤線を引いてください。」</a:t>
            </a:r>
          </a:p>
          <a:p>
            <a:r>
              <a:rPr lang="ja-JP" altLang="en-US" dirty="0" smtClean="0"/>
              <a:t>「で</a:t>
            </a:r>
            <a:r>
              <a:rPr lang="ja-JP" altLang="en-US" dirty="0"/>
              <a:t>は、始めてください」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「発信者端末電子名義認証、なんのことか分かりませんね</a:t>
            </a:r>
            <a:r>
              <a:rPr lang="ja-JP" altLang="en-US" dirty="0" smtClean="0"/>
              <a:t>。」</a:t>
            </a:r>
            <a:endParaRPr lang="ja-JP" altLang="en-US" dirty="0"/>
          </a:p>
          <a:p>
            <a:r>
              <a:rPr lang="ja-JP" altLang="en-US" dirty="0"/>
              <a:t>「また、小額訴訟裁判もわかりません</a:t>
            </a:r>
            <a:r>
              <a:rPr lang="ja-JP" altLang="en-US" dirty="0" smtClean="0"/>
              <a:t>。」</a:t>
            </a:r>
            <a:endParaRPr lang="en-US" altLang="ja-JP" dirty="0" smtClean="0"/>
          </a:p>
          <a:p>
            <a:r>
              <a:rPr lang="ja-JP" altLang="en-US" dirty="0" smtClean="0"/>
              <a:t>「みんなが受け取ったら、「裁判」と書いてあると怖いよね。」</a:t>
            </a:r>
            <a:endParaRPr lang="ja-JP" altLang="en-US" dirty="0"/>
          </a:p>
          <a:p>
            <a:r>
              <a:rPr lang="ja-JP" altLang="en-US" dirty="0"/>
              <a:t>「なんだか分からないけれど、たいそうなことだという感じがして、</a:t>
            </a:r>
            <a:r>
              <a:rPr lang="ja-JP" altLang="en-US" dirty="0" smtClean="0"/>
              <a:t>それで受け取った人が不安になるのです</a:t>
            </a:r>
            <a:r>
              <a:rPr lang="ja-JP" altLang="en-US" dirty="0"/>
              <a:t>。</a:t>
            </a:r>
            <a:r>
              <a:rPr lang="ja-JP" altLang="en-US" dirty="0" smtClean="0"/>
              <a:t>」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「でも、実はこの二つは、でたらめなんですね。」</a:t>
            </a:r>
            <a:endParaRPr lang="en-US" altLang="ja-JP" dirty="0" smtClean="0"/>
          </a:p>
          <a:p>
            <a:r>
              <a:rPr lang="ja-JP" altLang="en-US" dirty="0" smtClean="0"/>
              <a:t>「こちらは、実際に端末個体識別番号というのがあり、それに似せています。しかも、これだけでは、住所や名前はわからないんです。」</a:t>
            </a:r>
            <a:endParaRPr lang="en-US" altLang="ja-JP" dirty="0" smtClean="0"/>
          </a:p>
          <a:p>
            <a:r>
              <a:rPr lang="ja-JP" altLang="en-US" dirty="0" smtClean="0"/>
              <a:t>「こちらも、実際には、少ないという字を使う少額訴訟というのがあり、それに似せています。裁判ですから、実際にできるのは裁判所だけです。この会社が裁判できるわけじゃないですね。」</a:t>
            </a:r>
            <a:endParaRPr lang="ja-JP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「それと、</a:t>
            </a:r>
            <a:r>
              <a:rPr lang="ja-JP" altLang="en-US" dirty="0"/>
              <a:t>知っていることば</a:t>
            </a:r>
            <a:r>
              <a:rPr lang="ja-JP" altLang="en-US" dirty="0" smtClean="0"/>
              <a:t>でもっと不安にさせるんです。</a:t>
            </a:r>
            <a:r>
              <a:rPr lang="ja-JP" altLang="en-US" dirty="0"/>
              <a:t>」</a:t>
            </a:r>
          </a:p>
          <a:p>
            <a:r>
              <a:rPr lang="ja-JP" altLang="en-US" dirty="0"/>
              <a:t>「</a:t>
            </a:r>
            <a:r>
              <a:rPr lang="ja-JP" altLang="en-US" dirty="0" smtClean="0"/>
              <a:t>文を</a:t>
            </a:r>
            <a:r>
              <a:rPr lang="ja-JP" altLang="en-US" dirty="0"/>
              <a:t>読んで、</a:t>
            </a:r>
            <a:r>
              <a:rPr lang="ja-JP" altLang="en-US" dirty="0" smtClean="0"/>
              <a:t>受け取った人が不安になりそうな部分</a:t>
            </a:r>
            <a:r>
              <a:rPr lang="ja-JP" altLang="en-US" dirty="0"/>
              <a:t>に青線を引いてください</a:t>
            </a:r>
            <a:r>
              <a:rPr lang="ja-JP" altLang="en-US" dirty="0" smtClean="0"/>
              <a:t>。」</a:t>
            </a:r>
            <a:endParaRPr lang="ja-JP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「個人調査の開始、個人情報の開示、信用情報機関、個人信用情報の登録、身辺調査、回収員による訪問回収、強制執行</a:t>
            </a:r>
            <a:r>
              <a:rPr lang="ja-JP" altLang="en-US" dirty="0" smtClean="0"/>
              <a:t>、なんだかわからない人もいると思うけど、実際</a:t>
            </a:r>
            <a:r>
              <a:rPr lang="ja-JP" altLang="en-US" dirty="0"/>
              <a:t>にされたら困ることばかりです。しかも</a:t>
            </a:r>
            <a:r>
              <a:rPr lang="ja-JP" altLang="en-US" dirty="0" smtClean="0"/>
              <a:t>、こんなにいっぱいかかれるとよけいに不安ですね。」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「でも、メールが来ただけで住所や名前がわかっている訳じゃないですよね。それなのに、例えば、「訪問」なんてできるかな？」</a:t>
            </a:r>
            <a:endParaRPr lang="en-US" altLang="ja-JP" dirty="0" smtClean="0"/>
          </a:p>
          <a:p>
            <a:r>
              <a:rPr lang="ja-JP" altLang="en-US" dirty="0" smtClean="0"/>
              <a:t>「</a:t>
            </a:r>
            <a:r>
              <a:rPr lang="en-US" altLang="ja-JP" dirty="0" smtClean="0"/>
              <a:t>3000</a:t>
            </a:r>
            <a:r>
              <a:rPr lang="ja-JP" altLang="en-US" dirty="0" smtClean="0"/>
              <a:t>円を集めるために、わざわざ調べてくるって、本当にするかなぁ。」</a:t>
            </a:r>
            <a:endParaRPr lang="en-US" altLang="ja-JP" dirty="0" smtClean="0"/>
          </a:p>
          <a:p>
            <a:r>
              <a:rPr lang="ja-JP" altLang="en-US" dirty="0" smtClean="0"/>
              <a:t>「不安にさせる言葉を一つ一つ考えると、本当にはできないことばっかりなのです。」</a:t>
            </a:r>
            <a:endParaRPr lang="ja-JP" altLang="en-US" dirty="0"/>
          </a:p>
          <a:p>
            <a:endParaRPr lang="ja-JP" altLang="en-US" dirty="0"/>
          </a:p>
          <a:p>
            <a:endParaRPr lang="en-US" altLang="ja-JP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「ではまとめです。」</a:t>
            </a:r>
            <a:endParaRPr lang="en-US" altLang="ja-JP" dirty="0" smtClean="0"/>
          </a:p>
          <a:p>
            <a:r>
              <a:rPr lang="ja-JP" altLang="en-US" dirty="0" smtClean="0"/>
              <a:t>「架空請求メールを受け取っても、あわてることはありません。そのためにはこうすればよいのです。」</a:t>
            </a:r>
            <a:endParaRPr lang="en-US" altLang="ja-JP" dirty="0" smtClean="0"/>
          </a:p>
          <a:p>
            <a:r>
              <a:rPr lang="ja-JP" altLang="en-US" dirty="0" smtClean="0"/>
              <a:t>「まずは、よく読んでみましょう。あわてずに何度も読み直すと良いですね。」</a:t>
            </a:r>
            <a:endParaRPr lang="en-US" altLang="ja-JP" dirty="0" smtClean="0"/>
          </a:p>
          <a:p>
            <a:r>
              <a:rPr lang="ja-JP" altLang="en-US" dirty="0" smtClean="0"/>
              <a:t>「赤線</a:t>
            </a:r>
            <a:r>
              <a:rPr lang="ja-JP" altLang="en-US" dirty="0"/>
              <a:t>で引いてもらった部分</a:t>
            </a:r>
            <a:r>
              <a:rPr lang="ja-JP" altLang="en-US" dirty="0" smtClean="0"/>
              <a:t>、知らないことを</a:t>
            </a:r>
            <a:r>
              <a:rPr lang="ja-JP" altLang="en-US" dirty="0"/>
              <a:t>きちんと</a:t>
            </a:r>
            <a:r>
              <a:rPr lang="ja-JP" altLang="en-US" dirty="0" smtClean="0"/>
              <a:t>調べれば、本当ではないことを書いていることがわかります。」</a:t>
            </a:r>
            <a:endParaRPr lang="en-US" altLang="ja-JP" dirty="0" smtClean="0"/>
          </a:p>
          <a:p>
            <a:r>
              <a:rPr lang="ja-JP" altLang="en-US" dirty="0" smtClean="0"/>
              <a:t>「また</a:t>
            </a:r>
            <a:r>
              <a:rPr lang="ja-JP" altLang="en-US" dirty="0"/>
              <a:t>、</a:t>
            </a:r>
            <a:r>
              <a:rPr lang="ja-JP" altLang="en-US" dirty="0" smtClean="0"/>
              <a:t>不安にさせる言葉をちゃんと考えれば、落ち着いて考えることができます。</a:t>
            </a:r>
            <a:r>
              <a:rPr lang="ja-JP" altLang="en-US" dirty="0"/>
              <a:t>」</a:t>
            </a:r>
          </a:p>
          <a:p>
            <a:r>
              <a:rPr lang="ja-JP" altLang="en-US" dirty="0" smtClean="0"/>
              <a:t>「そうすれば放っておいても大丈夫って安心できます。それでもまだ不安なときには、大人の人に相談しましょう。」</a:t>
            </a:r>
            <a:endParaRPr lang="ja-JP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4A99D-C315-476E-BCF9-7F990B88BDC5}" type="datetimeFigureOut">
              <a:rPr lang="ja-JP" altLang="en-US"/>
              <a:pPr>
                <a:defRPr/>
              </a:pPr>
              <a:t>2010/11/10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0924B-5F89-4D60-B1EE-BA449A409BD8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  <p:sp>
        <p:nvSpPr>
          <p:cNvPr id="9" name="正方形/長方形 8"/>
          <p:cNvSpPr/>
          <p:nvPr userDrawn="1"/>
        </p:nvSpPr>
        <p:spPr>
          <a:xfrm>
            <a:off x="0" y="0"/>
            <a:ext cx="1787691" cy="6858000"/>
          </a:xfrm>
          <a:prstGeom prst="rect">
            <a:avLst/>
          </a:prstGeom>
          <a:gradFill flip="none" rotWithShape="1">
            <a:gsLst>
              <a:gs pos="0">
                <a:srgbClr val="AB2FFF"/>
              </a:gs>
              <a:gs pos="50000">
                <a:srgbClr val="AB2FFF">
                  <a:tint val="44500"/>
                  <a:satMod val="160000"/>
                </a:srgbClr>
              </a:gs>
              <a:gs pos="100000">
                <a:srgbClr val="AB2FFF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 userDrawn="1"/>
        </p:nvSpPr>
        <p:spPr>
          <a:xfrm>
            <a:off x="347531" y="0"/>
            <a:ext cx="9601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 userDrawn="1"/>
        </p:nvSpPr>
        <p:spPr>
          <a:xfrm>
            <a:off x="539552" y="-620"/>
            <a:ext cx="9601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 userDrawn="1"/>
        </p:nvSpPr>
        <p:spPr>
          <a:xfrm>
            <a:off x="731573" y="-1382"/>
            <a:ext cx="9601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 userDrawn="1"/>
        </p:nvSpPr>
        <p:spPr>
          <a:xfrm>
            <a:off x="923595" y="1191"/>
            <a:ext cx="9601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 userDrawn="1"/>
        </p:nvSpPr>
        <p:spPr>
          <a:xfrm>
            <a:off x="1115616" y="2572"/>
            <a:ext cx="9601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 userDrawn="1"/>
        </p:nvSpPr>
        <p:spPr>
          <a:xfrm>
            <a:off x="1307637" y="1953"/>
            <a:ext cx="9601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 userDrawn="1"/>
        </p:nvSpPr>
        <p:spPr>
          <a:xfrm>
            <a:off x="1499659" y="1191"/>
            <a:ext cx="9601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角丸四角形 16"/>
          <p:cNvSpPr/>
          <p:nvPr userDrawn="1"/>
        </p:nvSpPr>
        <p:spPr>
          <a:xfrm>
            <a:off x="1835150" y="836613"/>
            <a:ext cx="1655763" cy="1439862"/>
          </a:xfrm>
          <a:prstGeom prst="roundRect">
            <a:avLst/>
          </a:prstGeom>
          <a:solidFill>
            <a:srgbClr val="AB2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ja-JP" sz="12400" dirty="0">
                <a:solidFill>
                  <a:schemeClr val="bg1"/>
                </a:solidFill>
                <a:latin typeface="Arial Black" pitchFamily="34" charset="0"/>
                <a:ea typeface="HGP創英角ﾎﾟｯﾌﾟ体" pitchFamily="50" charset="-128"/>
              </a:rPr>
              <a:t>H</a:t>
            </a:r>
            <a:endParaRPr lang="ja-JP" altLang="en-US" sz="12400" dirty="0">
              <a:solidFill>
                <a:schemeClr val="bg1"/>
              </a:solidFill>
              <a:latin typeface="Arial Black" pitchFamily="34" charset="0"/>
              <a:ea typeface="HGP創英角ﾎﾟｯﾌﾟ体" pitchFamily="50" charset="-128"/>
            </a:endParaRPr>
          </a:p>
        </p:txBody>
      </p:sp>
      <p:sp>
        <p:nvSpPr>
          <p:cNvPr id="18" name="円/楕円 17"/>
          <p:cNvSpPr/>
          <p:nvPr userDrawn="1"/>
        </p:nvSpPr>
        <p:spPr>
          <a:xfrm rot="20327198">
            <a:off x="387350" y="608013"/>
            <a:ext cx="3692525" cy="1193800"/>
          </a:xfrm>
          <a:prstGeom prst="ellipse">
            <a:avLst/>
          </a:prstGeom>
          <a:noFill/>
          <a:ln>
            <a:solidFill>
              <a:srgbClr val="AB2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9" name="角丸四角形 18"/>
          <p:cNvSpPr/>
          <p:nvPr userDrawn="1"/>
        </p:nvSpPr>
        <p:spPr>
          <a:xfrm>
            <a:off x="827088" y="260350"/>
            <a:ext cx="1655762" cy="1439863"/>
          </a:xfrm>
          <a:prstGeom prst="roundRect">
            <a:avLst/>
          </a:prstGeom>
          <a:solidFill>
            <a:schemeClr val="bg1"/>
          </a:solidFill>
          <a:ln>
            <a:solidFill>
              <a:srgbClr val="AB2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ja-JP" sz="13600" dirty="0">
                <a:solidFill>
                  <a:srgbClr val="AB2FFF"/>
                </a:solidFill>
                <a:latin typeface="Arial Black" pitchFamily="34" charset="0"/>
                <a:ea typeface="HGP創英角ﾎﾟｯﾌﾟ体" pitchFamily="50" charset="-128"/>
              </a:rPr>
              <a:t>H</a:t>
            </a:r>
            <a:endParaRPr lang="ja-JP" altLang="en-US" sz="13600" dirty="0">
              <a:solidFill>
                <a:srgbClr val="AB2FFF"/>
              </a:solidFill>
              <a:latin typeface="Arial Black" pitchFamily="34" charset="0"/>
              <a:ea typeface="HGP創英角ﾎﾟｯﾌﾟ体" pitchFamily="50" charset="-128"/>
            </a:endParaRPr>
          </a:p>
        </p:txBody>
      </p:sp>
      <p:sp>
        <p:nvSpPr>
          <p:cNvPr id="20" name="テキスト ボックス 34"/>
          <p:cNvSpPr txBox="1">
            <a:spLocks noChangeArrowheads="1"/>
          </p:cNvSpPr>
          <p:nvPr userDrawn="1"/>
        </p:nvSpPr>
        <p:spPr bwMode="auto">
          <a:xfrm>
            <a:off x="899592" y="2943225"/>
            <a:ext cx="8064896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ja-JP" altLang="en-US" sz="8800" b="1" dirty="0" smtClean="0">
                <a:latin typeface="HG丸ｺﾞｼｯｸM-PRO" pitchFamily="50" charset="-128"/>
                <a:ea typeface="HG丸ｺﾞｼｯｸM-PRO" pitchFamily="50" charset="-128"/>
              </a:rPr>
              <a:t>架空請求</a:t>
            </a:r>
            <a:r>
              <a:rPr lang="ja-JP" altLang="en-US" sz="8800" b="1" spc="-300" dirty="0" smtClean="0">
                <a:latin typeface="HG丸ｺﾞｼｯｸM-PRO" pitchFamily="50" charset="-128"/>
                <a:ea typeface="HG丸ｺﾞｼｯｸM-PRO" pitchFamily="50" charset="-128"/>
              </a:rPr>
              <a:t>メール</a:t>
            </a:r>
            <a:endParaRPr lang="en-US" altLang="ja-JP" sz="8800" b="1" spc="-3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algn="r"/>
            <a:r>
              <a:rPr lang="ja-JP" altLang="en-US" sz="4800" dirty="0" smtClean="0">
                <a:latin typeface="HG丸ｺﾞｼｯｸM-PRO" pitchFamily="50" charset="-128"/>
                <a:ea typeface="HG丸ｺﾞｼｯｸM-PRO" pitchFamily="50" charset="-128"/>
              </a:rPr>
              <a:t>を調べよう</a:t>
            </a:r>
            <a:endParaRPr lang="ja-JP" altLang="en-US" sz="4800" spc="-15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cxnSp>
        <p:nvCxnSpPr>
          <p:cNvPr id="21" name="直線コネクタ 20"/>
          <p:cNvCxnSpPr/>
          <p:nvPr userDrawn="1"/>
        </p:nvCxnSpPr>
        <p:spPr>
          <a:xfrm>
            <a:off x="2519884" y="5085184"/>
            <a:ext cx="6372596" cy="0"/>
          </a:xfrm>
          <a:prstGeom prst="line">
            <a:avLst/>
          </a:prstGeom>
          <a:ln>
            <a:solidFill>
              <a:srgbClr val="AB2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FontTx/>
              <a:buNone/>
              <a:defRPr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56870-3285-4A83-8608-412558DDAEEB}" type="datetimeFigureOut">
              <a:rPr lang="ja-JP" altLang="en-US"/>
              <a:pPr>
                <a:defRPr/>
              </a:pPr>
              <a:t>2010/11/10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A5CBB-C4D5-4BCB-A370-B95674F87EE8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  <p:sp>
        <p:nvSpPr>
          <p:cNvPr id="7" name="正方形/長方形 6"/>
          <p:cNvSpPr/>
          <p:nvPr userDrawn="1"/>
        </p:nvSpPr>
        <p:spPr bwMode="auto">
          <a:xfrm>
            <a:off x="0" y="6524625"/>
            <a:ext cx="9144000" cy="190500"/>
          </a:xfrm>
          <a:prstGeom prst="rect">
            <a:avLst/>
          </a:prstGeom>
          <a:gradFill flip="none" rotWithShape="1">
            <a:gsLst>
              <a:gs pos="1000">
                <a:srgbClr val="AB2FFF"/>
              </a:gs>
              <a:gs pos="100000">
                <a:srgbClr val="FFEBFA"/>
              </a:gs>
            </a:gsLst>
            <a:lin ang="6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i="1" kern="0" dirty="0">
                <a:latin typeface="HG丸ｺﾞｼｯｸM-PRO" pitchFamily="50" charset="-128"/>
                <a:ea typeface="HG丸ｺﾞｼｯｸM-PRO" pitchFamily="50" charset="-128"/>
              </a:rPr>
              <a:t>　　</a:t>
            </a:r>
            <a:r>
              <a:rPr lang="ja-JP" altLang="en-US" sz="1100" b="1" kern="0" spc="-30" dirty="0" smtClean="0">
                <a:latin typeface="HG丸ｺﾞｼｯｸM-PRO" pitchFamily="50" charset="-128"/>
                <a:ea typeface="HG丸ｺﾞｼｯｸM-PRO" pitchFamily="50" charset="-128"/>
              </a:rPr>
              <a:t>メディつき授業パッケージ</a:t>
            </a:r>
            <a:endParaRPr lang="ja-JP" altLang="en-US" sz="1100" b="1" kern="0" spc="1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cxnSp>
        <p:nvCxnSpPr>
          <p:cNvPr id="8" name="直線コネクタ 7"/>
          <p:cNvCxnSpPr/>
          <p:nvPr userDrawn="1"/>
        </p:nvCxnSpPr>
        <p:spPr bwMode="auto">
          <a:xfrm>
            <a:off x="0" y="6735763"/>
            <a:ext cx="9144000" cy="0"/>
          </a:xfrm>
          <a:prstGeom prst="line">
            <a:avLst/>
          </a:prstGeom>
          <a:ln>
            <a:solidFill>
              <a:srgbClr val="AB2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>
            <a:lvl1pPr>
              <a:buFontTx/>
              <a:buNone/>
              <a:defRPr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F0DF3-97CE-4A48-814F-53E98F04CBA4}" type="datetimeFigureOut">
              <a:rPr lang="ja-JP" altLang="en-US"/>
              <a:pPr>
                <a:defRPr/>
              </a:pPr>
              <a:t>2010/11/10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391CD-4834-4BBC-A87B-C759995BF7D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  <p:sp>
        <p:nvSpPr>
          <p:cNvPr id="7" name="正方形/長方形 6"/>
          <p:cNvSpPr/>
          <p:nvPr userDrawn="1"/>
        </p:nvSpPr>
        <p:spPr bwMode="auto">
          <a:xfrm>
            <a:off x="0" y="6524625"/>
            <a:ext cx="9144000" cy="190500"/>
          </a:xfrm>
          <a:prstGeom prst="rect">
            <a:avLst/>
          </a:prstGeom>
          <a:gradFill flip="none" rotWithShape="1">
            <a:gsLst>
              <a:gs pos="1000">
                <a:srgbClr val="AB2FFF"/>
              </a:gs>
              <a:gs pos="100000">
                <a:srgbClr val="FFEBFA"/>
              </a:gs>
            </a:gsLst>
            <a:lin ang="6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i="1" kern="0" dirty="0">
                <a:latin typeface="HG丸ｺﾞｼｯｸM-PRO" pitchFamily="50" charset="-128"/>
                <a:ea typeface="HG丸ｺﾞｼｯｸM-PRO" pitchFamily="50" charset="-128"/>
              </a:rPr>
              <a:t>　　</a:t>
            </a:r>
            <a:r>
              <a:rPr lang="ja-JP" altLang="en-US" sz="1100" b="1" kern="0" spc="-30" dirty="0" smtClean="0">
                <a:latin typeface="HG丸ｺﾞｼｯｸM-PRO" pitchFamily="50" charset="-128"/>
                <a:ea typeface="HG丸ｺﾞｼｯｸM-PRO" pitchFamily="50" charset="-128"/>
              </a:rPr>
              <a:t>メディつき授業パッケージ</a:t>
            </a:r>
            <a:endParaRPr lang="ja-JP" altLang="en-US" sz="1100" b="1" kern="0" spc="1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cxnSp>
        <p:nvCxnSpPr>
          <p:cNvPr id="8" name="直線コネクタ 7"/>
          <p:cNvCxnSpPr/>
          <p:nvPr userDrawn="1"/>
        </p:nvCxnSpPr>
        <p:spPr bwMode="auto">
          <a:xfrm>
            <a:off x="0" y="6735763"/>
            <a:ext cx="9144000" cy="0"/>
          </a:xfrm>
          <a:prstGeom prst="line">
            <a:avLst/>
          </a:prstGeom>
          <a:ln>
            <a:solidFill>
              <a:srgbClr val="AB2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989A9-971A-4FC9-A0C6-14335D5D0231}" type="datetimeFigureOut">
              <a:rPr lang="ja-JP" altLang="en-US"/>
              <a:pPr>
                <a:defRPr/>
              </a:pPr>
              <a:t>2010/11/10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9A037-6A09-4A17-99AB-2F0A271D6E4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  <p:sp>
        <p:nvSpPr>
          <p:cNvPr id="7" name="正方形/長方形 6"/>
          <p:cNvSpPr/>
          <p:nvPr userDrawn="1"/>
        </p:nvSpPr>
        <p:spPr bwMode="auto">
          <a:xfrm>
            <a:off x="0" y="6524625"/>
            <a:ext cx="9144000" cy="190500"/>
          </a:xfrm>
          <a:prstGeom prst="rect">
            <a:avLst/>
          </a:prstGeom>
          <a:gradFill flip="none" rotWithShape="1">
            <a:gsLst>
              <a:gs pos="1000">
                <a:srgbClr val="AB2FFF"/>
              </a:gs>
              <a:gs pos="100000">
                <a:srgbClr val="FFEBFA"/>
              </a:gs>
            </a:gsLst>
            <a:lin ang="6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i="1" kern="0" dirty="0">
                <a:latin typeface="HG丸ｺﾞｼｯｸM-PRO" pitchFamily="50" charset="-128"/>
                <a:ea typeface="HG丸ｺﾞｼｯｸM-PRO" pitchFamily="50" charset="-128"/>
              </a:rPr>
              <a:t>　　</a:t>
            </a:r>
            <a:r>
              <a:rPr lang="ja-JP" altLang="en-US" sz="1100" b="1" kern="0" spc="-30" dirty="0" smtClean="0">
                <a:latin typeface="HG丸ｺﾞｼｯｸM-PRO" pitchFamily="50" charset="-128"/>
                <a:ea typeface="HG丸ｺﾞｼｯｸM-PRO" pitchFamily="50" charset="-128"/>
              </a:rPr>
              <a:t>メディつき授業パッケージ</a:t>
            </a:r>
            <a:endParaRPr lang="ja-JP" altLang="en-US" sz="1100" b="1" kern="0" spc="1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cxnSp>
        <p:nvCxnSpPr>
          <p:cNvPr id="8" name="直線コネクタ 7"/>
          <p:cNvCxnSpPr/>
          <p:nvPr userDrawn="1"/>
        </p:nvCxnSpPr>
        <p:spPr bwMode="auto">
          <a:xfrm>
            <a:off x="0" y="6735763"/>
            <a:ext cx="9144000" cy="0"/>
          </a:xfrm>
          <a:prstGeom prst="line">
            <a:avLst/>
          </a:prstGeom>
          <a:ln>
            <a:solidFill>
              <a:srgbClr val="AB2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D4EFF-6A35-4A5F-9980-111FB52D1522}" type="datetimeFigureOut">
              <a:rPr lang="ja-JP" altLang="en-US"/>
              <a:pPr>
                <a:defRPr/>
              </a:pPr>
              <a:t>2010/11/10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669E7-63F0-4248-874D-0C44E0911D3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  <p:sp>
        <p:nvSpPr>
          <p:cNvPr id="7" name="正方形/長方形 6"/>
          <p:cNvSpPr/>
          <p:nvPr userDrawn="1"/>
        </p:nvSpPr>
        <p:spPr bwMode="auto">
          <a:xfrm>
            <a:off x="0" y="6524625"/>
            <a:ext cx="9144000" cy="190500"/>
          </a:xfrm>
          <a:prstGeom prst="rect">
            <a:avLst/>
          </a:prstGeom>
          <a:gradFill flip="none" rotWithShape="1">
            <a:gsLst>
              <a:gs pos="1000">
                <a:srgbClr val="AB2FFF"/>
              </a:gs>
              <a:gs pos="100000">
                <a:srgbClr val="FFEBFA"/>
              </a:gs>
            </a:gsLst>
            <a:lin ang="6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i="1" kern="0" dirty="0">
                <a:latin typeface="HG丸ｺﾞｼｯｸM-PRO" pitchFamily="50" charset="-128"/>
                <a:ea typeface="HG丸ｺﾞｼｯｸM-PRO" pitchFamily="50" charset="-128"/>
              </a:rPr>
              <a:t>　　</a:t>
            </a:r>
            <a:r>
              <a:rPr lang="ja-JP" altLang="en-US" sz="1100" b="1" kern="0" spc="-30" dirty="0" smtClean="0">
                <a:latin typeface="HG丸ｺﾞｼｯｸM-PRO" pitchFamily="50" charset="-128"/>
                <a:ea typeface="HG丸ｺﾞｼｯｸM-PRO" pitchFamily="50" charset="-128"/>
              </a:rPr>
              <a:t>メディつき授業パッケージ</a:t>
            </a:r>
            <a:endParaRPr lang="ja-JP" altLang="en-US" sz="1100" b="1" kern="0" spc="1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cxnSp>
        <p:nvCxnSpPr>
          <p:cNvPr id="8" name="直線コネクタ 7"/>
          <p:cNvCxnSpPr/>
          <p:nvPr userDrawn="1"/>
        </p:nvCxnSpPr>
        <p:spPr bwMode="auto">
          <a:xfrm>
            <a:off x="0" y="6735763"/>
            <a:ext cx="9144000" cy="0"/>
          </a:xfrm>
          <a:prstGeom prst="line">
            <a:avLst/>
          </a:prstGeom>
          <a:ln>
            <a:solidFill>
              <a:srgbClr val="AB2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buFontTx/>
              <a:buNone/>
              <a:defRPr sz="2800"/>
            </a:lvl1pPr>
            <a:lvl2pPr>
              <a:buFontTx/>
              <a:buNone/>
              <a:defRPr sz="2400"/>
            </a:lvl2pPr>
            <a:lvl3pPr>
              <a:buFontTx/>
              <a:buNone/>
              <a:defRPr sz="2000"/>
            </a:lvl3pPr>
            <a:lvl4pPr>
              <a:buFontTx/>
              <a:buNone/>
              <a:defRPr sz="1800"/>
            </a:lvl4pPr>
            <a:lvl5pPr>
              <a:buFontTx/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buFontTx/>
              <a:buNone/>
              <a:defRPr sz="2800"/>
            </a:lvl1pPr>
            <a:lvl2pPr>
              <a:buFontTx/>
              <a:buNone/>
              <a:defRPr sz="2400"/>
            </a:lvl2pPr>
            <a:lvl3pPr>
              <a:buFontTx/>
              <a:buNone/>
              <a:defRPr sz="2000"/>
            </a:lvl3pPr>
            <a:lvl4pPr>
              <a:buFontTx/>
              <a:buNone/>
              <a:defRPr sz="1800"/>
            </a:lvl4pPr>
            <a:lvl5pPr>
              <a:buFontTx/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1B637-78BA-4EE0-8AA7-9387DCDFE557}" type="datetimeFigureOut">
              <a:rPr lang="ja-JP" altLang="en-US"/>
              <a:pPr>
                <a:defRPr/>
              </a:pPr>
              <a:t>2010/11/10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8990D-C146-4B9A-9B19-DDBE90A0C7D3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  <p:sp>
        <p:nvSpPr>
          <p:cNvPr id="8" name="正方形/長方形 7"/>
          <p:cNvSpPr/>
          <p:nvPr userDrawn="1"/>
        </p:nvSpPr>
        <p:spPr bwMode="auto">
          <a:xfrm>
            <a:off x="0" y="6524625"/>
            <a:ext cx="9144000" cy="190500"/>
          </a:xfrm>
          <a:prstGeom prst="rect">
            <a:avLst/>
          </a:prstGeom>
          <a:gradFill flip="none" rotWithShape="1">
            <a:gsLst>
              <a:gs pos="1000">
                <a:srgbClr val="AB2FFF"/>
              </a:gs>
              <a:gs pos="100000">
                <a:srgbClr val="FFEBFA"/>
              </a:gs>
            </a:gsLst>
            <a:lin ang="6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i="1" kern="0" dirty="0">
                <a:latin typeface="HG丸ｺﾞｼｯｸM-PRO" pitchFamily="50" charset="-128"/>
                <a:ea typeface="HG丸ｺﾞｼｯｸM-PRO" pitchFamily="50" charset="-128"/>
              </a:rPr>
              <a:t>　　</a:t>
            </a:r>
            <a:r>
              <a:rPr lang="ja-JP" altLang="en-US" sz="1100" b="1" kern="0" spc="-30" dirty="0" smtClean="0">
                <a:latin typeface="HG丸ｺﾞｼｯｸM-PRO" pitchFamily="50" charset="-128"/>
                <a:ea typeface="HG丸ｺﾞｼｯｸM-PRO" pitchFamily="50" charset="-128"/>
              </a:rPr>
              <a:t>メディつき授業パッケージ</a:t>
            </a:r>
            <a:endParaRPr lang="ja-JP" altLang="en-US" sz="1100" b="1" kern="0" spc="1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cxnSp>
        <p:nvCxnSpPr>
          <p:cNvPr id="9" name="直線コネクタ 8"/>
          <p:cNvCxnSpPr/>
          <p:nvPr userDrawn="1"/>
        </p:nvCxnSpPr>
        <p:spPr bwMode="auto">
          <a:xfrm>
            <a:off x="0" y="6735763"/>
            <a:ext cx="9144000" cy="0"/>
          </a:xfrm>
          <a:prstGeom prst="line">
            <a:avLst/>
          </a:prstGeom>
          <a:ln>
            <a:solidFill>
              <a:srgbClr val="AB2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buFontTx/>
              <a:buNone/>
              <a:defRPr sz="2400"/>
            </a:lvl1pPr>
            <a:lvl2pPr>
              <a:buFontTx/>
              <a:buNone/>
              <a:defRPr sz="2000"/>
            </a:lvl2pPr>
            <a:lvl3pPr>
              <a:buFontTx/>
              <a:buNone/>
              <a:defRPr sz="1800"/>
            </a:lvl3pPr>
            <a:lvl4pPr>
              <a:buFontTx/>
              <a:buNone/>
              <a:defRPr sz="1600"/>
            </a:lvl4pPr>
            <a:lvl5pPr>
              <a:buFontTx/>
              <a:buNone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buFontTx/>
              <a:buNone/>
              <a:defRPr sz="2400"/>
            </a:lvl1pPr>
            <a:lvl2pPr>
              <a:buFontTx/>
              <a:buNone/>
              <a:defRPr sz="2000"/>
            </a:lvl2pPr>
            <a:lvl3pPr>
              <a:buFontTx/>
              <a:buNone/>
              <a:defRPr sz="1800"/>
            </a:lvl3pPr>
            <a:lvl4pPr>
              <a:buFontTx/>
              <a:buNone/>
              <a:defRPr sz="1600"/>
            </a:lvl4pPr>
            <a:lvl5pPr>
              <a:buFontTx/>
              <a:buNone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8D063-215D-469A-935E-7270D95B53B6}" type="datetimeFigureOut">
              <a:rPr lang="ja-JP" altLang="en-US"/>
              <a:pPr>
                <a:defRPr/>
              </a:pPr>
              <a:t>2010/11/10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20ED6-64B0-4D46-BD53-15F8E67D363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  <p:sp>
        <p:nvSpPr>
          <p:cNvPr id="10" name="正方形/長方形 9"/>
          <p:cNvSpPr/>
          <p:nvPr userDrawn="1"/>
        </p:nvSpPr>
        <p:spPr bwMode="auto">
          <a:xfrm>
            <a:off x="0" y="6524625"/>
            <a:ext cx="9144000" cy="190500"/>
          </a:xfrm>
          <a:prstGeom prst="rect">
            <a:avLst/>
          </a:prstGeom>
          <a:gradFill flip="none" rotWithShape="1">
            <a:gsLst>
              <a:gs pos="1000">
                <a:srgbClr val="AB2FFF"/>
              </a:gs>
              <a:gs pos="100000">
                <a:srgbClr val="FFEBFA"/>
              </a:gs>
            </a:gsLst>
            <a:lin ang="6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i="1" kern="0" dirty="0">
                <a:latin typeface="HG丸ｺﾞｼｯｸM-PRO" pitchFamily="50" charset="-128"/>
                <a:ea typeface="HG丸ｺﾞｼｯｸM-PRO" pitchFamily="50" charset="-128"/>
              </a:rPr>
              <a:t>　　</a:t>
            </a:r>
            <a:r>
              <a:rPr lang="ja-JP" altLang="en-US" sz="1100" b="1" kern="0" spc="-30" dirty="0" smtClean="0">
                <a:latin typeface="HG丸ｺﾞｼｯｸM-PRO" pitchFamily="50" charset="-128"/>
                <a:ea typeface="HG丸ｺﾞｼｯｸM-PRO" pitchFamily="50" charset="-128"/>
              </a:rPr>
              <a:t>メディつき授業パッケージ</a:t>
            </a:r>
            <a:endParaRPr lang="ja-JP" altLang="en-US" sz="1100" b="1" kern="0" spc="1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cxnSp>
        <p:nvCxnSpPr>
          <p:cNvPr id="11" name="直線コネクタ 10"/>
          <p:cNvCxnSpPr/>
          <p:nvPr userDrawn="1"/>
        </p:nvCxnSpPr>
        <p:spPr bwMode="auto">
          <a:xfrm>
            <a:off x="0" y="6735763"/>
            <a:ext cx="9144000" cy="0"/>
          </a:xfrm>
          <a:prstGeom prst="line">
            <a:avLst/>
          </a:prstGeom>
          <a:ln>
            <a:solidFill>
              <a:srgbClr val="AB2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BC657-941E-4946-B7EF-2D66AEA9E4AA}" type="datetimeFigureOut">
              <a:rPr lang="ja-JP" altLang="en-US"/>
              <a:pPr>
                <a:defRPr/>
              </a:pPr>
              <a:t>2010/11/10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C49E9-51D9-46B1-90F8-E4F4F90F046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  <p:sp>
        <p:nvSpPr>
          <p:cNvPr id="6" name="正方形/長方形 5"/>
          <p:cNvSpPr/>
          <p:nvPr userDrawn="1"/>
        </p:nvSpPr>
        <p:spPr bwMode="auto">
          <a:xfrm>
            <a:off x="0" y="6524625"/>
            <a:ext cx="9144000" cy="190500"/>
          </a:xfrm>
          <a:prstGeom prst="rect">
            <a:avLst/>
          </a:prstGeom>
          <a:gradFill flip="none" rotWithShape="1">
            <a:gsLst>
              <a:gs pos="1000">
                <a:srgbClr val="AB2FFF"/>
              </a:gs>
              <a:gs pos="100000">
                <a:srgbClr val="FFEBFA"/>
              </a:gs>
            </a:gsLst>
            <a:lin ang="6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i="1" kern="0" dirty="0">
                <a:latin typeface="HG丸ｺﾞｼｯｸM-PRO" pitchFamily="50" charset="-128"/>
                <a:ea typeface="HG丸ｺﾞｼｯｸM-PRO" pitchFamily="50" charset="-128"/>
              </a:rPr>
              <a:t>　　</a:t>
            </a:r>
            <a:r>
              <a:rPr lang="ja-JP" altLang="en-US" sz="1100" b="1" kern="0" spc="-30" dirty="0" smtClean="0">
                <a:latin typeface="HG丸ｺﾞｼｯｸM-PRO" pitchFamily="50" charset="-128"/>
                <a:ea typeface="HG丸ｺﾞｼｯｸM-PRO" pitchFamily="50" charset="-128"/>
              </a:rPr>
              <a:t>メディつき授業パッケージ</a:t>
            </a:r>
            <a:endParaRPr lang="ja-JP" altLang="en-US" sz="1100" b="1" kern="0" spc="1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cxnSp>
        <p:nvCxnSpPr>
          <p:cNvPr id="7" name="直線コネクタ 6"/>
          <p:cNvCxnSpPr/>
          <p:nvPr userDrawn="1"/>
        </p:nvCxnSpPr>
        <p:spPr bwMode="auto">
          <a:xfrm>
            <a:off x="0" y="6735763"/>
            <a:ext cx="9144000" cy="0"/>
          </a:xfrm>
          <a:prstGeom prst="line">
            <a:avLst/>
          </a:prstGeom>
          <a:ln>
            <a:solidFill>
              <a:srgbClr val="AB2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F9555-3CF9-4AEF-94E5-2CBA87CDC58C}" type="datetimeFigureOut">
              <a:rPr lang="ja-JP" altLang="en-US"/>
              <a:pPr>
                <a:defRPr/>
              </a:pPr>
              <a:t>2010/11/10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BB8B0-BFCF-4BCE-81B8-C22D4ED5DA0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  <p:sp>
        <p:nvSpPr>
          <p:cNvPr id="5" name="正方形/長方形 4"/>
          <p:cNvSpPr/>
          <p:nvPr userDrawn="1"/>
        </p:nvSpPr>
        <p:spPr bwMode="auto">
          <a:xfrm>
            <a:off x="0" y="6524625"/>
            <a:ext cx="9144000" cy="190500"/>
          </a:xfrm>
          <a:prstGeom prst="rect">
            <a:avLst/>
          </a:prstGeom>
          <a:gradFill flip="none" rotWithShape="1">
            <a:gsLst>
              <a:gs pos="1000">
                <a:srgbClr val="AB2FFF"/>
              </a:gs>
              <a:gs pos="100000">
                <a:srgbClr val="FFEBFA"/>
              </a:gs>
            </a:gsLst>
            <a:lin ang="6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i="1" kern="0" dirty="0">
                <a:latin typeface="HG丸ｺﾞｼｯｸM-PRO" pitchFamily="50" charset="-128"/>
                <a:ea typeface="HG丸ｺﾞｼｯｸM-PRO" pitchFamily="50" charset="-128"/>
              </a:rPr>
              <a:t>　　</a:t>
            </a:r>
            <a:r>
              <a:rPr lang="ja-JP" altLang="en-US" sz="1100" b="1" kern="0" spc="-30" dirty="0" smtClean="0">
                <a:latin typeface="HG丸ｺﾞｼｯｸM-PRO" pitchFamily="50" charset="-128"/>
                <a:ea typeface="HG丸ｺﾞｼｯｸM-PRO" pitchFamily="50" charset="-128"/>
              </a:rPr>
              <a:t>メディつき授業パッケージ</a:t>
            </a:r>
            <a:endParaRPr lang="ja-JP" altLang="en-US" sz="1100" b="1" kern="0" spc="1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cxnSp>
        <p:nvCxnSpPr>
          <p:cNvPr id="6" name="直線コネクタ 5"/>
          <p:cNvCxnSpPr/>
          <p:nvPr userDrawn="1"/>
        </p:nvCxnSpPr>
        <p:spPr bwMode="auto">
          <a:xfrm>
            <a:off x="0" y="6735763"/>
            <a:ext cx="9144000" cy="0"/>
          </a:xfrm>
          <a:prstGeom prst="line">
            <a:avLst/>
          </a:prstGeom>
          <a:ln>
            <a:solidFill>
              <a:srgbClr val="AB2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buFontTx/>
              <a:buNone/>
              <a:defRPr sz="3200"/>
            </a:lvl1pPr>
            <a:lvl2pPr>
              <a:buFontTx/>
              <a:buNone/>
              <a:defRPr sz="2800"/>
            </a:lvl2pPr>
            <a:lvl3pPr>
              <a:buFontTx/>
              <a:buNone/>
              <a:defRPr sz="2400"/>
            </a:lvl3pPr>
            <a:lvl4pPr>
              <a:buFontTx/>
              <a:buNone/>
              <a:defRPr sz="2000"/>
            </a:lvl4pPr>
            <a:lvl5pPr>
              <a:buFontTx/>
              <a:buNone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DBACA-C0DF-431D-AE0C-24E9FECAAB2A}" type="datetimeFigureOut">
              <a:rPr lang="ja-JP" altLang="en-US"/>
              <a:pPr>
                <a:defRPr/>
              </a:pPr>
              <a:t>2010/11/10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2E192-E5B4-4EF8-B4F9-1AD21AE986F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  <p:sp>
        <p:nvSpPr>
          <p:cNvPr id="8" name="正方形/長方形 7"/>
          <p:cNvSpPr/>
          <p:nvPr userDrawn="1"/>
        </p:nvSpPr>
        <p:spPr bwMode="auto">
          <a:xfrm>
            <a:off x="0" y="6524625"/>
            <a:ext cx="9144000" cy="190500"/>
          </a:xfrm>
          <a:prstGeom prst="rect">
            <a:avLst/>
          </a:prstGeom>
          <a:gradFill flip="none" rotWithShape="1">
            <a:gsLst>
              <a:gs pos="1000">
                <a:srgbClr val="AB2FFF"/>
              </a:gs>
              <a:gs pos="100000">
                <a:srgbClr val="FFEBFA"/>
              </a:gs>
            </a:gsLst>
            <a:lin ang="6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i="1" kern="0" dirty="0">
                <a:latin typeface="HG丸ｺﾞｼｯｸM-PRO" pitchFamily="50" charset="-128"/>
                <a:ea typeface="HG丸ｺﾞｼｯｸM-PRO" pitchFamily="50" charset="-128"/>
              </a:rPr>
              <a:t>　　</a:t>
            </a:r>
            <a:r>
              <a:rPr lang="ja-JP" altLang="en-US" sz="1100" b="1" kern="0" spc="-30" dirty="0" smtClean="0">
                <a:latin typeface="HG丸ｺﾞｼｯｸM-PRO" pitchFamily="50" charset="-128"/>
                <a:ea typeface="HG丸ｺﾞｼｯｸM-PRO" pitchFamily="50" charset="-128"/>
              </a:rPr>
              <a:t>メディつき授業パッケージ</a:t>
            </a:r>
            <a:endParaRPr lang="ja-JP" altLang="en-US" sz="1100" b="1" kern="0" spc="1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cxnSp>
        <p:nvCxnSpPr>
          <p:cNvPr id="9" name="直線コネクタ 8"/>
          <p:cNvCxnSpPr/>
          <p:nvPr userDrawn="1"/>
        </p:nvCxnSpPr>
        <p:spPr bwMode="auto">
          <a:xfrm>
            <a:off x="0" y="6735763"/>
            <a:ext cx="9144000" cy="0"/>
          </a:xfrm>
          <a:prstGeom prst="line">
            <a:avLst/>
          </a:prstGeom>
          <a:ln>
            <a:solidFill>
              <a:srgbClr val="AB2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B83C6-0BA1-42C7-B552-CB930396C0C0}" type="datetimeFigureOut">
              <a:rPr lang="ja-JP" altLang="en-US"/>
              <a:pPr>
                <a:defRPr/>
              </a:pPr>
              <a:t>2010/11/10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5FF1D-B8F1-4676-92FD-F6042621DA0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  <p:sp>
        <p:nvSpPr>
          <p:cNvPr id="8" name="正方形/長方形 7"/>
          <p:cNvSpPr/>
          <p:nvPr userDrawn="1"/>
        </p:nvSpPr>
        <p:spPr bwMode="auto">
          <a:xfrm>
            <a:off x="0" y="6524625"/>
            <a:ext cx="9144000" cy="190500"/>
          </a:xfrm>
          <a:prstGeom prst="rect">
            <a:avLst/>
          </a:prstGeom>
          <a:gradFill flip="none" rotWithShape="1">
            <a:gsLst>
              <a:gs pos="1000">
                <a:srgbClr val="AB2FFF"/>
              </a:gs>
              <a:gs pos="100000">
                <a:srgbClr val="FFEBFA"/>
              </a:gs>
            </a:gsLst>
            <a:lin ang="6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i="1" kern="0" dirty="0">
                <a:latin typeface="HG丸ｺﾞｼｯｸM-PRO" pitchFamily="50" charset="-128"/>
                <a:ea typeface="HG丸ｺﾞｼｯｸM-PRO" pitchFamily="50" charset="-128"/>
              </a:rPr>
              <a:t>　　</a:t>
            </a:r>
            <a:r>
              <a:rPr lang="ja-JP" altLang="en-US" sz="1100" b="1" kern="0" spc="-30" dirty="0" smtClean="0">
                <a:latin typeface="HG丸ｺﾞｼｯｸM-PRO" pitchFamily="50" charset="-128"/>
                <a:ea typeface="HG丸ｺﾞｼｯｸM-PRO" pitchFamily="50" charset="-128"/>
              </a:rPr>
              <a:t>メディつき授業パッケージ</a:t>
            </a:r>
            <a:endParaRPr lang="ja-JP" altLang="en-US" sz="1100" b="1" kern="0" spc="1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cxnSp>
        <p:nvCxnSpPr>
          <p:cNvPr id="9" name="直線コネクタ 8"/>
          <p:cNvCxnSpPr/>
          <p:nvPr userDrawn="1"/>
        </p:nvCxnSpPr>
        <p:spPr bwMode="auto">
          <a:xfrm>
            <a:off x="0" y="6735763"/>
            <a:ext cx="9144000" cy="0"/>
          </a:xfrm>
          <a:prstGeom prst="line">
            <a:avLst/>
          </a:prstGeom>
          <a:ln>
            <a:solidFill>
              <a:srgbClr val="AB2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683096E-4E19-4B2D-8701-6F542CB3A2AF}" type="datetimeFigureOut">
              <a:rPr lang="ja-JP" altLang="en-US"/>
              <a:pPr>
                <a:defRPr/>
              </a:pPr>
              <a:t>2010/11/10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B799241-47DC-4497-84D1-390E17C2152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057525"/>
            <a:ext cx="9144000" cy="3600450"/>
          </a:xfrm>
          <a:noFill/>
          <a:ln/>
        </p:spPr>
        <p:txBody>
          <a:bodyPr lIns="90022" tIns="46825" rIns="90022" bIns="108000" anchor="t"/>
          <a:lstStyle/>
          <a:p>
            <a:pPr marL="358775" indent="-358775" algn="l">
              <a:spcBef>
                <a:spcPct val="20000"/>
              </a:spcBef>
              <a:buNone/>
            </a:pPr>
            <a:r>
              <a:rPr lang="ja-JP" altLang="en-US" sz="3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  <a:sym typeface="Wingdings" pitchFamily="2" charset="2"/>
              </a:rPr>
              <a:t>・</a:t>
            </a:r>
            <a:r>
              <a:rPr lang="ja-JP" altLang="en-US" sz="36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  <a:sym typeface="Wingdings" pitchFamily="2" charset="2"/>
              </a:rPr>
              <a:t>文をきちんと読む。</a:t>
            </a:r>
            <a:endParaRPr lang="ja-JP" altLang="en-US" sz="36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  <a:sym typeface="Wingdings" pitchFamily="2" charset="2"/>
            </a:endParaRPr>
          </a:p>
          <a:p>
            <a:pPr marL="358775" indent="-358775" algn="l">
              <a:spcBef>
                <a:spcPct val="20000"/>
              </a:spcBef>
              <a:buNone/>
            </a:pPr>
            <a:r>
              <a:rPr lang="ja-JP" altLang="en-US" sz="36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sym typeface="Wingdings" pitchFamily="2" charset="2"/>
              </a:rPr>
              <a:t>・</a:t>
            </a:r>
            <a:r>
              <a:rPr lang="ja-JP" altLang="en-US" sz="36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sym typeface="Wingdings" pitchFamily="2" charset="2"/>
              </a:rPr>
              <a:t>あわてずに何度も</a:t>
            </a:r>
            <a:r>
              <a:rPr lang="ja-JP" altLang="en-US" sz="36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sym typeface="Wingdings" pitchFamily="2" charset="2"/>
              </a:rPr>
              <a:t>読み直す。</a:t>
            </a:r>
            <a:endParaRPr lang="en-US" altLang="ja-JP" sz="3600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  <a:sym typeface="Wingdings" pitchFamily="2" charset="2"/>
            </a:endParaRPr>
          </a:p>
          <a:p>
            <a:pPr marL="358775" indent="-358775">
              <a:buNone/>
            </a:pPr>
            <a:r>
              <a:rPr lang="ja-JP" altLang="en-US" sz="3600" dirty="0" smtClean="0">
                <a:latin typeface="HG丸ｺﾞｼｯｸM-PRO" pitchFamily="50" charset="-128"/>
                <a:ea typeface="HG丸ｺﾞｼｯｸM-PRO" pitchFamily="50" charset="-128"/>
                <a:sym typeface="Wingdings" pitchFamily="2" charset="2"/>
              </a:rPr>
              <a:t>・わからないことは聞いたり調べたりする。</a:t>
            </a:r>
          </a:p>
          <a:p>
            <a:pPr marL="358775" indent="-358775" algn="l">
              <a:spcBef>
                <a:spcPct val="20000"/>
              </a:spcBef>
              <a:buNone/>
            </a:pPr>
            <a:r>
              <a:rPr lang="ja-JP" altLang="en-US" sz="36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sym typeface="Wingdings" pitchFamily="2" charset="2"/>
              </a:rPr>
              <a:t>・本当にそうか，落ちついて考える。</a:t>
            </a:r>
            <a:endParaRPr lang="en-US" altLang="ja-JP" sz="3600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  <a:sym typeface="Wingdings" pitchFamily="2" charset="2"/>
            </a:endParaRPr>
          </a:p>
          <a:p>
            <a:pPr marL="358775" indent="-358775" algn="l">
              <a:spcBef>
                <a:spcPct val="20000"/>
              </a:spcBef>
              <a:buNone/>
            </a:pPr>
            <a:r>
              <a:rPr lang="ja-JP" altLang="en-US" sz="36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sym typeface="Wingdings" pitchFamily="2" charset="2"/>
              </a:rPr>
              <a:t>・こわいときには大人に相談する。</a:t>
            </a:r>
            <a:endParaRPr lang="ja-JP" altLang="en-US" sz="36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  <a:sym typeface="Wingdings" pitchFamily="2" charset="2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3528" y="476672"/>
            <a:ext cx="2232248" cy="64633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 smtClean="0">
                <a:solidFill>
                  <a:schemeClr val="bg1"/>
                </a:solidFill>
                <a:ea typeface="HG丸ｺﾞｼｯｸM-PRO" pitchFamily="50" charset="-128"/>
              </a:rPr>
              <a:t>まとめ</a:t>
            </a:r>
            <a:endParaRPr kumimoji="1" lang="ja-JP" altLang="en-US" sz="3600" b="1" dirty="0">
              <a:solidFill>
                <a:schemeClr val="bg1"/>
              </a:solidFill>
              <a:ea typeface="HG丸ｺﾞｼｯｸM-PRO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528" y="1340768"/>
            <a:ext cx="856895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ea typeface="HG丸ｺﾞｼｯｸM-PRO" pitchFamily="50" charset="-128"/>
              </a:rPr>
              <a:t>架空請求メールを受け取っても</a:t>
            </a:r>
            <a:endParaRPr kumimoji="1" lang="en-US" altLang="ja-JP" sz="3600" dirty="0" smtClean="0">
              <a:ea typeface="HG丸ｺﾞｼｯｸM-PRO" pitchFamily="50" charset="-128"/>
            </a:endParaRPr>
          </a:p>
          <a:p>
            <a:pPr algn="r"/>
            <a:r>
              <a:rPr lang="ja-JP" altLang="en-US" sz="3600" dirty="0" smtClean="0">
                <a:ea typeface="HG丸ｺﾞｼｯｸM-PRO" pitchFamily="50" charset="-128"/>
              </a:rPr>
              <a:t>あわてないですむために。</a:t>
            </a:r>
            <a:endParaRPr kumimoji="1" lang="ja-JP" altLang="en-US" sz="3600" dirty="0">
              <a:ea typeface="HG丸ｺﾞｼｯｸM-PRO" pitchFamily="50" charset="-128"/>
            </a:endParaRPr>
          </a:p>
        </p:txBody>
      </p:sp>
    </p:spTree>
  </p:cSld>
  <p:clrMapOvr>
    <a:masterClrMapping/>
  </p:clrMapOvr>
  <p:transition advTm="10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801813"/>
            <a:ext cx="8534400" cy="3714750"/>
          </a:xfrm>
          <a:noFill/>
          <a:ln>
            <a:miter lim="800000"/>
            <a:headEnd/>
            <a:tailEnd/>
          </a:ln>
        </p:spPr>
        <p:txBody>
          <a:bodyPr vert="horz" wrap="square" lIns="90022" tIns="46825" rIns="90022" bIns="46825" numCol="1" anchor="t" anchorCtr="0" compatLnSpc="1">
            <a:prstTxWarp prst="textNoShape">
              <a:avLst/>
            </a:prstTxWarp>
          </a:bodyPr>
          <a:lstStyle/>
          <a:p>
            <a:pPr marL="449263" indent="-449263" algn="l">
              <a:spcBef>
                <a:spcPct val="75000"/>
              </a:spcBef>
              <a:buNone/>
            </a:pPr>
            <a:r>
              <a:rPr lang="ja-JP" altLang="en-US" sz="36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sym typeface="Wingdings" pitchFamily="2" charset="2"/>
              </a:rPr>
              <a:t>・聞いたことがある。</a:t>
            </a:r>
          </a:p>
          <a:p>
            <a:pPr marL="449263" indent="-449263" algn="l">
              <a:spcBef>
                <a:spcPct val="75000"/>
              </a:spcBef>
              <a:buNone/>
            </a:pPr>
            <a:r>
              <a:rPr lang="ja-JP" altLang="en-US" sz="36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sym typeface="Wingdings" pitchFamily="2" charset="2"/>
              </a:rPr>
              <a:t>・実際に自分の所に来た。</a:t>
            </a:r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966788" y="382588"/>
            <a:ext cx="7210425" cy="1246187"/>
          </a:xfrm>
          <a:prstGeom prst="flowChartPunchedTape">
            <a:avLst/>
          </a:prstGeom>
          <a:solidFill>
            <a:srgbClr val="FAFABF"/>
          </a:solidFill>
          <a:ln w="38062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lIns="89966" tIns="46769" rIns="89966" bIns="46769" anchor="ctr"/>
          <a:lstStyle/>
          <a:p>
            <a:pPr algn="ctr" latinLnBrk="1"/>
            <a:r>
              <a:rPr lang="ja-JP" altLang="en-US" sz="4400" b="1" dirty="0">
                <a:ea typeface="HG丸ｺﾞｼｯｸM-PRO" pitchFamily="50" charset="-128"/>
                <a:cs typeface="Arial" pitchFamily="34" charset="0"/>
                <a:sym typeface="Wingdings" pitchFamily="2" charset="2"/>
              </a:rPr>
              <a:t>架空</a:t>
            </a:r>
            <a:r>
              <a:rPr lang="ja-JP" altLang="en-US" sz="4400" b="1" dirty="0" smtClean="0">
                <a:ea typeface="HG丸ｺﾞｼｯｸM-PRO" pitchFamily="50" charset="-128"/>
                <a:cs typeface="Arial" pitchFamily="34" charset="0"/>
                <a:sym typeface="Wingdings" pitchFamily="2" charset="2"/>
              </a:rPr>
              <a:t>請求メールを</a:t>
            </a:r>
            <a:r>
              <a:rPr lang="en-US" altLang="ja-JP" sz="4400" b="1" dirty="0" smtClean="0">
                <a:ea typeface="HG丸ｺﾞｼｯｸM-PRO" pitchFamily="50" charset="-128"/>
                <a:cs typeface="Arial" pitchFamily="34" charset="0"/>
                <a:sym typeface="Wingdings" pitchFamily="2" charset="2"/>
              </a:rPr>
              <a:t>‥‥‥</a:t>
            </a:r>
            <a:endParaRPr lang="ja-JP" altLang="en-US" sz="4400" b="1" dirty="0">
              <a:ea typeface="HG丸ｺﾞｼｯｸM-PRO" pitchFamily="50" charset="-128"/>
              <a:cs typeface="Arial" pitchFamily="34" charset="0"/>
              <a:sym typeface="Wingdings" pitchFamily="2" charset="2"/>
            </a:endParaRPr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899592" y="3717032"/>
            <a:ext cx="7804150" cy="1973263"/>
          </a:xfrm>
          <a:prstGeom prst="wedgeEllipseCallout">
            <a:avLst>
              <a:gd name="adj1" fmla="val 32481"/>
              <a:gd name="adj2" fmla="val 36864"/>
            </a:avLst>
          </a:prstGeom>
          <a:solidFill>
            <a:srgbClr val="FFFF99">
              <a:alpha val="50000"/>
            </a:srgbClr>
          </a:solidFill>
          <a:ln w="75946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latinLnBrk="1"/>
            <a:r>
              <a:rPr lang="ja-JP" altLang="en-US" sz="4400" b="1" dirty="0" smtClean="0">
                <a:ea typeface="HG丸ｺﾞｼｯｸM-PRO" pitchFamily="50" charset="-128"/>
                <a:cs typeface="Arial" pitchFamily="34" charset="0"/>
                <a:sym typeface="Wingdings" pitchFamily="2" charset="2"/>
              </a:rPr>
              <a:t>どうしたらいいでしょう？</a:t>
            </a:r>
            <a:endParaRPr lang="ja-JP" altLang="en-US" sz="4400" b="1" dirty="0">
              <a:ea typeface="HG丸ｺﾞｼｯｸM-PRO" pitchFamily="50" charset="-128"/>
              <a:cs typeface="Arial" pitchFamily="34" charset="0"/>
              <a:sym typeface="Wingdings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801813"/>
            <a:ext cx="8534400" cy="3714750"/>
          </a:xfrm>
          <a:noFill/>
          <a:ln>
            <a:miter lim="800000"/>
            <a:headEnd/>
            <a:tailEnd/>
          </a:ln>
        </p:spPr>
        <p:txBody>
          <a:bodyPr vert="horz" wrap="square" lIns="90022" tIns="46825" rIns="90022" bIns="46825" numCol="1" anchor="t" anchorCtr="0" compatLnSpc="1">
            <a:prstTxWarp prst="textNoShape">
              <a:avLst/>
            </a:prstTxWarp>
          </a:bodyPr>
          <a:lstStyle/>
          <a:p>
            <a:pPr marL="449263" indent="-449263" algn="l">
              <a:spcBef>
                <a:spcPct val="75000"/>
              </a:spcBef>
              <a:buNone/>
            </a:pPr>
            <a:r>
              <a:rPr lang="ja-JP" altLang="en-US" sz="48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  <a:sym typeface="Wingdings" pitchFamily="2" charset="2"/>
              </a:rPr>
              <a:t>・無視して放っておく。</a:t>
            </a:r>
          </a:p>
        </p:txBody>
      </p:sp>
      <p:sp>
        <p:nvSpPr>
          <p:cNvPr id="102403" name="AutoShape 3"/>
          <p:cNvSpPr>
            <a:spLocks noChangeArrowheads="1"/>
          </p:cNvSpPr>
          <p:nvPr/>
        </p:nvSpPr>
        <p:spPr bwMode="auto">
          <a:xfrm>
            <a:off x="966788" y="382588"/>
            <a:ext cx="7210425" cy="1246187"/>
          </a:xfrm>
          <a:prstGeom prst="flowChartPunchedTape">
            <a:avLst/>
          </a:prstGeom>
          <a:solidFill>
            <a:srgbClr val="FAFABF"/>
          </a:solidFill>
          <a:ln w="38062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lIns="89966" tIns="46769" rIns="89966" bIns="46769" anchor="ctr"/>
          <a:lstStyle/>
          <a:p>
            <a:pPr algn="ctr" latinLnBrk="1"/>
            <a:r>
              <a:rPr lang="ja-JP" altLang="en-US" sz="4400" b="1" dirty="0">
                <a:ea typeface="HG丸ｺﾞｼｯｸM-PRO" pitchFamily="50" charset="-128"/>
                <a:cs typeface="Arial" pitchFamily="34" charset="0"/>
                <a:sym typeface="Wingdings" pitchFamily="2" charset="2"/>
              </a:rPr>
              <a:t>架空</a:t>
            </a:r>
            <a:r>
              <a:rPr lang="ja-JP" altLang="en-US" sz="4400" b="1" dirty="0" smtClean="0">
                <a:ea typeface="HG丸ｺﾞｼｯｸM-PRO" pitchFamily="50" charset="-128"/>
                <a:cs typeface="Arial" pitchFamily="34" charset="0"/>
                <a:sym typeface="Wingdings" pitchFamily="2" charset="2"/>
              </a:rPr>
              <a:t>請求メール</a:t>
            </a:r>
            <a:r>
              <a:rPr lang="ja-JP" altLang="en-US" sz="4400" b="1" dirty="0">
                <a:ea typeface="HG丸ｺﾞｼｯｸM-PRO" pitchFamily="50" charset="-128"/>
                <a:cs typeface="Arial" pitchFamily="34" charset="0"/>
                <a:sym typeface="Wingdings" pitchFamily="2" charset="2"/>
              </a:rPr>
              <a:t>がきたら</a:t>
            </a:r>
          </a:p>
        </p:txBody>
      </p:sp>
      <p:sp>
        <p:nvSpPr>
          <p:cNvPr id="102404" name="AutoShape 4"/>
          <p:cNvSpPr>
            <a:spLocks noChangeArrowheads="1"/>
          </p:cNvSpPr>
          <p:nvPr/>
        </p:nvSpPr>
        <p:spPr bwMode="auto">
          <a:xfrm>
            <a:off x="685800" y="3200400"/>
            <a:ext cx="7772400" cy="1295400"/>
          </a:xfrm>
          <a:prstGeom prst="wedgeEllipseCallout">
            <a:avLst>
              <a:gd name="adj1" fmla="val 15548"/>
              <a:gd name="adj2" fmla="val 47461"/>
            </a:avLst>
          </a:prstGeom>
          <a:solidFill>
            <a:srgbClr val="CC99FF">
              <a:alpha val="25000"/>
            </a:srgbClr>
          </a:solidFill>
          <a:ln w="75946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latinLnBrk="1"/>
            <a:r>
              <a:rPr lang="ja-JP" altLang="en-US" sz="3600" b="1" dirty="0">
                <a:ea typeface="HG丸ｺﾞｼｯｸM-PRO" pitchFamily="50" charset="-128"/>
                <a:cs typeface="Arial" pitchFamily="34" charset="0"/>
                <a:sym typeface="Wingdings" pitchFamily="2" charset="2"/>
              </a:rPr>
              <a:t>でも、どうしてそうするの？</a:t>
            </a:r>
          </a:p>
        </p:txBody>
      </p:sp>
      <p:sp>
        <p:nvSpPr>
          <p:cNvPr id="102405" name="AutoShape 5"/>
          <p:cNvSpPr>
            <a:spLocks noChangeArrowheads="1"/>
          </p:cNvSpPr>
          <p:nvPr/>
        </p:nvSpPr>
        <p:spPr bwMode="auto">
          <a:xfrm>
            <a:off x="609600" y="4941912"/>
            <a:ext cx="6096000" cy="1295400"/>
          </a:xfrm>
          <a:prstGeom prst="wedgeEllipseCallout">
            <a:avLst>
              <a:gd name="adj1" fmla="val 44987"/>
              <a:gd name="adj2" fmla="val 19837"/>
            </a:avLst>
          </a:prstGeom>
          <a:solidFill>
            <a:srgbClr val="CC99FF">
              <a:alpha val="25000"/>
            </a:srgbClr>
          </a:solidFill>
          <a:ln w="75946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latinLnBrk="1"/>
            <a:r>
              <a:rPr lang="ja-JP" altLang="en-US" sz="3600" b="1">
                <a:ea typeface="HG丸ｺﾞｼｯｸM-PRO" pitchFamily="50" charset="-128"/>
                <a:cs typeface="Arial" pitchFamily="34" charset="0"/>
                <a:sym typeface="Wingdings" pitchFamily="2" charset="2"/>
              </a:rPr>
              <a:t>無視して平気なの？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4" grpId="0" animBg="1"/>
      <p:bldP spid="10240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966788" y="382588"/>
            <a:ext cx="7210425" cy="1246187"/>
          </a:xfrm>
          <a:prstGeom prst="flowChartPunchedTape">
            <a:avLst/>
          </a:prstGeom>
          <a:solidFill>
            <a:srgbClr val="FFCC99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89966" tIns="46769" rIns="89966" bIns="46769" anchor="ctr"/>
          <a:lstStyle/>
          <a:p>
            <a:pPr algn="ctr" latinLnBrk="1"/>
            <a:r>
              <a:rPr lang="ja-JP" altLang="en-US" sz="4400" b="1" dirty="0">
                <a:ea typeface="HG丸ｺﾞｼｯｸM-PRO" pitchFamily="50" charset="-128"/>
                <a:cs typeface="Arial" pitchFamily="34" charset="0"/>
                <a:sym typeface="Wingdings" pitchFamily="2" charset="2"/>
              </a:rPr>
              <a:t>架空</a:t>
            </a:r>
            <a:r>
              <a:rPr lang="ja-JP" altLang="en-US" sz="4400" b="1" dirty="0" smtClean="0">
                <a:ea typeface="HG丸ｺﾞｼｯｸM-PRO" pitchFamily="50" charset="-128"/>
                <a:cs typeface="Arial" pitchFamily="34" charset="0"/>
                <a:sym typeface="Wingdings" pitchFamily="2" charset="2"/>
              </a:rPr>
              <a:t>請求メールは</a:t>
            </a:r>
            <a:r>
              <a:rPr lang="en-US" altLang="ja-JP" sz="4400" b="1" dirty="0" smtClean="0">
                <a:ea typeface="HG丸ｺﾞｼｯｸM-PRO" pitchFamily="50" charset="-128"/>
                <a:cs typeface="Arial" pitchFamily="34" charset="0"/>
                <a:sym typeface="Wingdings" pitchFamily="2" charset="2"/>
              </a:rPr>
              <a:t>‥‥‥</a:t>
            </a:r>
            <a:endParaRPr lang="ja-JP" altLang="en-US" sz="4400" b="1" dirty="0">
              <a:ea typeface="HG丸ｺﾞｼｯｸM-PRO" pitchFamily="50" charset="-128"/>
              <a:cs typeface="Arial" pitchFamily="34" charset="0"/>
              <a:sym typeface="Wingdings" pitchFamily="2" charset="2"/>
            </a:endParaRPr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>
            <a:off x="609600" y="1828800"/>
            <a:ext cx="8066856" cy="4648200"/>
          </a:xfrm>
          <a:prstGeom prst="wedgeRoundRectCallout">
            <a:avLst>
              <a:gd name="adj1" fmla="val 49735"/>
              <a:gd name="adj2" fmla="val 32075"/>
              <a:gd name="adj3" fmla="val 16667"/>
            </a:avLst>
          </a:prstGeom>
          <a:solidFill>
            <a:schemeClr val="accent4">
              <a:lumMod val="20000"/>
              <a:lumOff val="80000"/>
              <a:alpha val="2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360000"/>
          <a:lstStyle/>
          <a:p>
            <a:pPr>
              <a:lnSpc>
                <a:spcPts val="5200"/>
              </a:lnSpc>
            </a:pPr>
            <a:r>
              <a:rPr lang="ja-JP" altLang="en-US" sz="4000" dirty="0" smtClean="0">
                <a:ea typeface="HG丸ｺﾞｼｯｸM-PRO" pitchFamily="50" charset="-128"/>
              </a:rPr>
              <a:t>受け取った人があわてるように</a:t>
            </a:r>
            <a:endParaRPr lang="ja-JP" altLang="en-US" sz="4000" dirty="0">
              <a:ea typeface="HG丸ｺﾞｼｯｸM-PRO" pitchFamily="50" charset="-128"/>
            </a:endParaRPr>
          </a:p>
          <a:p>
            <a:pPr>
              <a:lnSpc>
                <a:spcPts val="5200"/>
              </a:lnSpc>
            </a:pPr>
            <a:endParaRPr lang="ja-JP" altLang="en-US" sz="4000" dirty="0">
              <a:ea typeface="HG丸ｺﾞｼｯｸM-PRO" pitchFamily="50" charset="-128"/>
            </a:endParaRPr>
          </a:p>
          <a:p>
            <a:pPr>
              <a:lnSpc>
                <a:spcPts val="5200"/>
              </a:lnSpc>
            </a:pPr>
            <a:endParaRPr lang="ja-JP" altLang="en-US" sz="4000" dirty="0">
              <a:ea typeface="HG丸ｺﾞｼｯｸM-PRO" pitchFamily="50" charset="-128"/>
            </a:endParaRPr>
          </a:p>
          <a:p>
            <a:pPr>
              <a:lnSpc>
                <a:spcPts val="5200"/>
              </a:lnSpc>
            </a:pPr>
            <a:endParaRPr lang="ja-JP" altLang="en-US" sz="4000" dirty="0">
              <a:ea typeface="HG丸ｺﾞｼｯｸM-PRO" pitchFamily="50" charset="-128"/>
            </a:endParaRPr>
          </a:p>
          <a:p>
            <a:pPr>
              <a:lnSpc>
                <a:spcPts val="5200"/>
              </a:lnSpc>
            </a:pPr>
            <a:endParaRPr lang="ja-JP" altLang="en-US" sz="4000" dirty="0">
              <a:ea typeface="HG丸ｺﾞｼｯｸM-PRO" pitchFamily="50" charset="-128"/>
            </a:endParaRPr>
          </a:p>
          <a:p>
            <a:pPr>
              <a:lnSpc>
                <a:spcPts val="5200"/>
              </a:lnSpc>
            </a:pPr>
            <a:r>
              <a:rPr lang="ja-JP" altLang="en-US" sz="4000" dirty="0" smtClean="0">
                <a:ea typeface="HG丸ｺﾞｼｯｸM-PRO" pitchFamily="50" charset="-128"/>
              </a:rPr>
              <a:t>を書いて</a:t>
            </a:r>
            <a:r>
              <a:rPr lang="ja-JP" altLang="en-US" sz="4000" dirty="0">
                <a:ea typeface="HG丸ｺﾞｼｯｸM-PRO" pitchFamily="50" charset="-128"/>
              </a:rPr>
              <a:t>いる</a:t>
            </a:r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990600" y="2895600"/>
            <a:ext cx="5309592" cy="107950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80000" tIns="0" rIns="0" bIns="0" anchor="ctr"/>
          <a:lstStyle/>
          <a:p>
            <a:r>
              <a:rPr lang="ja-JP" altLang="en-US" sz="4800" dirty="0" smtClean="0">
                <a:ea typeface="HG丸ｺﾞｼｯｸM-PRO" pitchFamily="50" charset="-128"/>
              </a:rPr>
              <a:t>知らなそうなこと</a:t>
            </a:r>
            <a:endParaRPr lang="ja-JP" altLang="en-US" sz="4800" dirty="0">
              <a:ea typeface="HG丸ｺﾞｼｯｸM-PRO" pitchFamily="50" charset="-128"/>
            </a:endParaRPr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auto">
          <a:xfrm>
            <a:off x="990600" y="4173538"/>
            <a:ext cx="7325816" cy="107950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80000" tIns="0" rIns="0" bIns="0" anchor="ctr"/>
          <a:lstStyle/>
          <a:p>
            <a:r>
              <a:rPr lang="ja-JP" altLang="en-US" sz="4800" dirty="0" smtClean="0">
                <a:ea typeface="HG丸ｺﾞｼｯｸM-PRO" pitchFamily="50" charset="-128"/>
              </a:rPr>
              <a:t>不安になるようなこと</a:t>
            </a:r>
            <a:endParaRPr lang="ja-JP" altLang="en-US" sz="4800" dirty="0">
              <a:ea typeface="HG丸ｺﾞｼｯｸM-PRO" pitchFamily="50" charset="-128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animBg="1"/>
      <p:bldP spid="133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95536" y="1412776"/>
            <a:ext cx="8424936" cy="3416320"/>
          </a:xfrm>
          <a:prstGeom prst="rect">
            <a:avLst/>
          </a:prstGeom>
          <a:noFill/>
          <a:ln w="127000" cmpd="tri">
            <a:solidFill>
              <a:schemeClr val="accent4"/>
            </a:solidFill>
          </a:ln>
        </p:spPr>
        <p:txBody>
          <a:bodyPr vert="horz" wrap="square" rtlCol="0">
            <a:spAutoFit/>
          </a:bodyPr>
          <a:lstStyle/>
          <a:p>
            <a:r>
              <a:rPr kumimoji="1" lang="ja-JP" altLang="en-US" sz="7200" dirty="0" smtClean="0">
                <a:ea typeface="HG丸ｺﾞｼｯｸM-PRO" pitchFamily="50" charset="-128"/>
              </a:rPr>
              <a:t>架空請求メールを調べて，あわてないですむようになろう。</a:t>
            </a:r>
            <a:endParaRPr kumimoji="1" lang="ja-JP" altLang="en-US" sz="7200" dirty="0">
              <a:ea typeface="HG丸ｺﾞｼｯｸM-PRO" pitchFamily="50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828800"/>
            <a:ext cx="9144000" cy="4800600"/>
          </a:xfrm>
          <a:noFill/>
          <a:ln/>
        </p:spPr>
        <p:txBody>
          <a:bodyPr lIns="90022" tIns="46825" rIns="90022" bIns="46825" anchor="t"/>
          <a:lstStyle/>
          <a:p>
            <a:pPr marL="449263" indent="-449263" algn="l">
              <a:spcBef>
                <a:spcPct val="50000"/>
              </a:spcBef>
              <a:buNone/>
            </a:pPr>
            <a:r>
              <a:rPr lang="ja-JP" altLang="en-US" sz="5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sym typeface="Wingdings" pitchFamily="2" charset="2"/>
              </a:rPr>
              <a:t>・受け取った人が</a:t>
            </a:r>
            <a:endParaRPr lang="ja-JP" altLang="en-US" sz="54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  <a:sym typeface="Wingdings" pitchFamily="2" charset="2"/>
            </a:endParaRPr>
          </a:p>
          <a:p>
            <a:pPr marL="449263" indent="-449263" algn="l">
              <a:spcBef>
                <a:spcPct val="50000"/>
              </a:spcBef>
              <a:buNone/>
            </a:pPr>
            <a:r>
              <a:rPr lang="ja-JP" altLang="en-US" sz="54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sym typeface="Wingdings" pitchFamily="2" charset="2"/>
              </a:rPr>
              <a:t>　</a:t>
            </a:r>
            <a:r>
              <a:rPr lang="ja-JP" altLang="en-US" sz="5400" u="sng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  <a:sym typeface="Wingdings" pitchFamily="2" charset="2"/>
              </a:rPr>
              <a:t>知らなそうなことに</a:t>
            </a:r>
            <a:r>
              <a:rPr lang="ja-JP" altLang="en-US" sz="5400" u="sng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  <a:sym typeface="Wingdings" pitchFamily="2" charset="2"/>
              </a:rPr>
              <a:t>赤線</a:t>
            </a:r>
          </a:p>
          <a:p>
            <a:pPr marL="449263" indent="-449263" algn="l">
              <a:spcBef>
                <a:spcPct val="50000"/>
              </a:spcBef>
              <a:buNone/>
            </a:pPr>
            <a:r>
              <a:rPr lang="ja-JP" altLang="en-US" sz="54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sym typeface="Wingdings" pitchFamily="2" charset="2"/>
              </a:rPr>
              <a:t>　を引きましょう。</a:t>
            </a:r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966788" y="382588"/>
            <a:ext cx="7210425" cy="1246187"/>
          </a:xfrm>
          <a:prstGeom prst="flowChartPunchedTape">
            <a:avLst/>
          </a:prstGeom>
          <a:solidFill>
            <a:srgbClr val="FAFABF"/>
          </a:solidFill>
          <a:ln w="38062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lIns="89966" tIns="46769" rIns="89966" bIns="46769" anchor="ctr"/>
          <a:lstStyle/>
          <a:p>
            <a:pPr algn="ctr" latinLnBrk="1"/>
            <a:r>
              <a:rPr lang="ja-JP" altLang="en-US" sz="4400" b="1" dirty="0">
                <a:ea typeface="HG丸ｺﾞｼｯｸM-PRO" pitchFamily="50" charset="-128"/>
                <a:cs typeface="Arial" pitchFamily="34" charset="0"/>
                <a:sym typeface="Wingdings" pitchFamily="2" charset="2"/>
              </a:rPr>
              <a:t>架空請求メール</a:t>
            </a:r>
            <a:r>
              <a:rPr lang="ja-JP" altLang="en-US" sz="4400" b="1" dirty="0" smtClean="0">
                <a:ea typeface="HG丸ｺﾞｼｯｸM-PRO" pitchFamily="50" charset="-128"/>
                <a:cs typeface="Arial" pitchFamily="34" charset="0"/>
                <a:sym typeface="Wingdings" pitchFamily="2" charset="2"/>
              </a:rPr>
              <a:t>を調べる</a:t>
            </a:r>
            <a:endParaRPr lang="ja-JP" altLang="en-US" sz="4400" b="1" dirty="0">
              <a:ea typeface="HG丸ｺﾞｼｯｸM-PRO" pitchFamily="50" charset="-128"/>
              <a:cs typeface="Arial" pitchFamily="34" charset="0"/>
              <a:sym typeface="Wingdings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801813"/>
            <a:ext cx="8534400" cy="788987"/>
          </a:xfrm>
          <a:noFill/>
          <a:ln/>
        </p:spPr>
        <p:txBody>
          <a:bodyPr lIns="90022" tIns="46825" rIns="90022" bIns="46825" anchor="t"/>
          <a:lstStyle/>
          <a:p>
            <a:pPr marL="449263" indent="-449263" algn="l">
              <a:spcBef>
                <a:spcPct val="20000"/>
              </a:spcBef>
              <a:buNone/>
            </a:pPr>
            <a:r>
              <a:rPr lang="ja-JP" altLang="en-US" sz="36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  <a:sym typeface="Wingdings" pitchFamily="2" charset="2"/>
              </a:rPr>
              <a:t>知らなそうなことを書いている例</a:t>
            </a:r>
            <a:endParaRPr lang="ja-JP" altLang="en-US" sz="36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  <a:sym typeface="Wingdings" pitchFamily="2" charset="2"/>
            </a:endParaRPr>
          </a:p>
        </p:txBody>
      </p:sp>
      <p:sp>
        <p:nvSpPr>
          <p:cNvPr id="75779" name="AutoShape 3"/>
          <p:cNvSpPr>
            <a:spLocks noChangeArrowheads="1"/>
          </p:cNvSpPr>
          <p:nvPr/>
        </p:nvSpPr>
        <p:spPr bwMode="auto">
          <a:xfrm>
            <a:off x="966788" y="382588"/>
            <a:ext cx="7210425" cy="1246187"/>
          </a:xfrm>
          <a:prstGeom prst="flowChartPunchedTape">
            <a:avLst/>
          </a:prstGeom>
          <a:solidFill>
            <a:srgbClr val="FAFABF"/>
          </a:solidFill>
          <a:ln w="38062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lIns="89966" tIns="46769" rIns="89966" bIns="46769" anchor="ctr"/>
          <a:lstStyle/>
          <a:p>
            <a:pPr algn="ctr" latinLnBrk="1"/>
            <a:r>
              <a:rPr lang="ja-JP" altLang="en-US" sz="4400" b="1" dirty="0">
                <a:ea typeface="HG丸ｺﾞｼｯｸM-PRO" pitchFamily="50" charset="-128"/>
                <a:cs typeface="Arial" pitchFamily="34" charset="0"/>
                <a:sym typeface="Wingdings" pitchFamily="2" charset="2"/>
              </a:rPr>
              <a:t>架空</a:t>
            </a:r>
            <a:r>
              <a:rPr lang="ja-JP" altLang="en-US" sz="4400" b="1" dirty="0" smtClean="0">
                <a:ea typeface="HG丸ｺﾞｼｯｸM-PRO" pitchFamily="50" charset="-128"/>
                <a:cs typeface="Arial" pitchFamily="34" charset="0"/>
                <a:sym typeface="Wingdings" pitchFamily="2" charset="2"/>
              </a:rPr>
              <a:t>請求メールを調べる</a:t>
            </a:r>
            <a:endParaRPr lang="ja-JP" altLang="en-US" sz="4400" b="1" dirty="0">
              <a:ea typeface="HG丸ｺﾞｼｯｸM-PRO" pitchFamily="50" charset="-128"/>
              <a:cs typeface="Arial" pitchFamily="34" charset="0"/>
              <a:sym typeface="Wingdings" pitchFamily="2" charset="2"/>
            </a:endParaRPr>
          </a:p>
        </p:txBody>
      </p:sp>
      <p:pic>
        <p:nvPicPr>
          <p:cNvPr id="75782" name="Picture 6" descr="page002"/>
          <p:cNvPicPr>
            <a:picLocks noChangeAspect="1" noChangeArrowheads="1"/>
          </p:cNvPicPr>
          <p:nvPr/>
        </p:nvPicPr>
        <p:blipFill>
          <a:blip r:embed="rId3" cstate="print"/>
          <a:srcRect l="9007" t="26170" r="9007" b="61446"/>
          <a:stretch>
            <a:fillRect/>
          </a:stretch>
        </p:blipFill>
        <p:spPr bwMode="auto">
          <a:xfrm>
            <a:off x="0" y="2698750"/>
            <a:ext cx="9174163" cy="1958975"/>
          </a:xfrm>
          <a:prstGeom prst="rect">
            <a:avLst/>
          </a:prstGeom>
          <a:noFill/>
        </p:spPr>
      </p:pic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539552" y="4941912"/>
            <a:ext cx="8064896" cy="1295400"/>
          </a:xfrm>
          <a:prstGeom prst="wedgeEllipseCallout">
            <a:avLst>
              <a:gd name="adj1" fmla="val 15548"/>
              <a:gd name="adj2" fmla="val 47461"/>
            </a:avLst>
          </a:prstGeom>
          <a:solidFill>
            <a:srgbClr val="CC99FF">
              <a:alpha val="25000"/>
            </a:srgbClr>
          </a:solidFill>
          <a:ln w="75946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latinLnBrk="1"/>
            <a:r>
              <a:rPr lang="ja-JP" altLang="en-US" sz="3600" b="1" dirty="0" smtClean="0">
                <a:ea typeface="HG丸ｺﾞｼｯｸM-PRO" pitchFamily="50" charset="-128"/>
                <a:cs typeface="Arial" pitchFamily="34" charset="0"/>
                <a:sym typeface="Wingdings" pitchFamily="2" charset="2"/>
              </a:rPr>
              <a:t>調べれば，本当のことがわかる。</a:t>
            </a:r>
            <a:endParaRPr lang="ja-JP" altLang="en-US" sz="3600" b="1" dirty="0">
              <a:ea typeface="HG丸ｺﾞｼｯｸM-PRO" pitchFamily="50" charset="-128"/>
              <a:cs typeface="Arial" pitchFamily="34" charset="0"/>
              <a:sym typeface="Wingdings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828800"/>
            <a:ext cx="9144000" cy="4800600"/>
          </a:xfrm>
          <a:noFill/>
          <a:ln/>
        </p:spPr>
        <p:txBody>
          <a:bodyPr lIns="90022" tIns="46825" rIns="90022" bIns="46825" anchor="t"/>
          <a:lstStyle/>
          <a:p>
            <a:pPr marL="449263" indent="-449263" algn="l">
              <a:spcBef>
                <a:spcPct val="50000"/>
              </a:spcBef>
              <a:buNone/>
            </a:pPr>
            <a:r>
              <a:rPr lang="ja-JP" altLang="en-US" sz="54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sym typeface="Wingdings" pitchFamily="2" charset="2"/>
              </a:rPr>
              <a:t>・</a:t>
            </a:r>
            <a:r>
              <a:rPr lang="ja-JP" altLang="en-US" sz="5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sym typeface="Wingdings" pitchFamily="2" charset="2"/>
              </a:rPr>
              <a:t>受けとった人が</a:t>
            </a:r>
            <a:endParaRPr lang="ja-JP" altLang="en-US" sz="54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  <a:sym typeface="Wingdings" pitchFamily="2" charset="2"/>
            </a:endParaRPr>
          </a:p>
          <a:p>
            <a:pPr marL="449263" indent="-449263" algn="l">
              <a:spcBef>
                <a:spcPct val="50000"/>
              </a:spcBef>
              <a:buNone/>
            </a:pPr>
            <a:r>
              <a:rPr lang="ja-JP" altLang="en-US" sz="54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sym typeface="Wingdings" pitchFamily="2" charset="2"/>
              </a:rPr>
              <a:t>　</a:t>
            </a:r>
            <a:r>
              <a:rPr lang="ja-JP" altLang="en-US" sz="5400" u="sng" dirty="0">
                <a:solidFill>
                  <a:srgbClr val="0000FF"/>
                </a:solidFill>
                <a:latin typeface="HG丸ｺﾞｼｯｸM-PRO" pitchFamily="50" charset="-128"/>
                <a:ea typeface="HG丸ｺﾞｼｯｸM-PRO" pitchFamily="50" charset="-128"/>
                <a:sym typeface="Wingdings" pitchFamily="2" charset="2"/>
              </a:rPr>
              <a:t>不安</a:t>
            </a:r>
            <a:r>
              <a:rPr lang="ja-JP" altLang="en-US" sz="5400" u="sng" dirty="0" smtClean="0">
                <a:solidFill>
                  <a:srgbClr val="0000FF"/>
                </a:solidFill>
                <a:latin typeface="HG丸ｺﾞｼｯｸM-PRO" pitchFamily="50" charset="-128"/>
                <a:ea typeface="HG丸ｺﾞｼｯｸM-PRO" pitchFamily="50" charset="-128"/>
                <a:sym typeface="Wingdings" pitchFamily="2" charset="2"/>
              </a:rPr>
              <a:t>になる部分</a:t>
            </a:r>
            <a:r>
              <a:rPr lang="ja-JP" altLang="en-US" sz="5400" u="sng" dirty="0">
                <a:solidFill>
                  <a:srgbClr val="0000FF"/>
                </a:solidFill>
                <a:latin typeface="HG丸ｺﾞｼｯｸM-PRO" pitchFamily="50" charset="-128"/>
                <a:ea typeface="HG丸ｺﾞｼｯｸM-PRO" pitchFamily="50" charset="-128"/>
                <a:sym typeface="Wingdings" pitchFamily="2" charset="2"/>
              </a:rPr>
              <a:t>には青線</a:t>
            </a:r>
          </a:p>
          <a:p>
            <a:pPr marL="449263" indent="-449263" algn="l">
              <a:spcBef>
                <a:spcPct val="50000"/>
              </a:spcBef>
              <a:buNone/>
            </a:pPr>
            <a:r>
              <a:rPr lang="ja-JP" altLang="en-US" sz="54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sym typeface="Wingdings" pitchFamily="2" charset="2"/>
              </a:rPr>
              <a:t>　を引きましょう</a:t>
            </a:r>
            <a:r>
              <a:rPr lang="ja-JP" altLang="en-US" sz="5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sym typeface="Wingdings" pitchFamily="2" charset="2"/>
              </a:rPr>
              <a:t>。</a:t>
            </a:r>
            <a:endParaRPr lang="ja-JP" altLang="en-US" sz="54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  <a:sym typeface="Wingdings" pitchFamily="2" charset="2"/>
            </a:endParaRPr>
          </a:p>
        </p:txBody>
      </p:sp>
      <p:sp>
        <p:nvSpPr>
          <p:cNvPr id="93187" name="AutoShape 3"/>
          <p:cNvSpPr>
            <a:spLocks noChangeArrowheads="1"/>
          </p:cNvSpPr>
          <p:nvPr/>
        </p:nvSpPr>
        <p:spPr bwMode="auto">
          <a:xfrm>
            <a:off x="966788" y="382588"/>
            <a:ext cx="7210425" cy="1246187"/>
          </a:xfrm>
          <a:prstGeom prst="flowChartPunchedTape">
            <a:avLst/>
          </a:prstGeom>
          <a:solidFill>
            <a:srgbClr val="FAFABF"/>
          </a:solidFill>
          <a:ln w="38062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lIns="89966" tIns="46769" rIns="89966" bIns="46769" anchor="ctr"/>
          <a:lstStyle/>
          <a:p>
            <a:pPr algn="ctr" latinLnBrk="1"/>
            <a:r>
              <a:rPr lang="ja-JP" altLang="en-US" sz="4400" b="1" dirty="0">
                <a:ea typeface="HG丸ｺﾞｼｯｸM-PRO" pitchFamily="50" charset="-128"/>
                <a:cs typeface="Arial" pitchFamily="34" charset="0"/>
                <a:sym typeface="Wingdings" pitchFamily="2" charset="2"/>
              </a:rPr>
              <a:t>架空請求メール</a:t>
            </a:r>
            <a:r>
              <a:rPr lang="ja-JP" altLang="en-US" sz="4400" b="1" dirty="0" smtClean="0">
                <a:ea typeface="HG丸ｺﾞｼｯｸM-PRO" pitchFamily="50" charset="-128"/>
                <a:cs typeface="Arial" pitchFamily="34" charset="0"/>
                <a:sym typeface="Wingdings" pitchFamily="2" charset="2"/>
              </a:rPr>
              <a:t>を調べる</a:t>
            </a:r>
            <a:endParaRPr lang="ja-JP" altLang="en-US" sz="4400" b="1" dirty="0">
              <a:ea typeface="HG丸ｺﾞｼｯｸM-PRO" pitchFamily="50" charset="-128"/>
              <a:cs typeface="Arial" pitchFamily="34" charset="0"/>
              <a:sym typeface="Wingdings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801813"/>
            <a:ext cx="8534400" cy="788987"/>
          </a:xfrm>
          <a:noFill/>
          <a:ln/>
        </p:spPr>
        <p:txBody>
          <a:bodyPr lIns="90022" tIns="46825" rIns="90022" bIns="46825" anchor="t"/>
          <a:lstStyle/>
          <a:p>
            <a:pPr marL="449263" indent="-449263" algn="l">
              <a:spcBef>
                <a:spcPct val="20000"/>
              </a:spcBef>
              <a:buNone/>
            </a:pPr>
            <a:r>
              <a:rPr lang="ja-JP" altLang="en-US" sz="3600" dirty="0" smtClean="0">
                <a:solidFill>
                  <a:srgbClr val="0000FF"/>
                </a:solidFill>
                <a:latin typeface="HG丸ｺﾞｼｯｸM-PRO" pitchFamily="50" charset="-128"/>
                <a:ea typeface="HG丸ｺﾞｼｯｸM-PRO" pitchFamily="50" charset="-128"/>
                <a:sym typeface="Wingdings" pitchFamily="2" charset="2"/>
              </a:rPr>
              <a:t>不安になることを書いている例</a:t>
            </a:r>
            <a:endParaRPr lang="ja-JP" altLang="en-US" sz="3600" dirty="0">
              <a:solidFill>
                <a:srgbClr val="0000FF"/>
              </a:solidFill>
              <a:latin typeface="HG丸ｺﾞｼｯｸM-PRO" pitchFamily="50" charset="-128"/>
              <a:ea typeface="HG丸ｺﾞｼｯｸM-PRO" pitchFamily="50" charset="-128"/>
              <a:sym typeface="Wingdings" pitchFamily="2" charset="2"/>
            </a:endParaRPr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966788" y="382588"/>
            <a:ext cx="7210425" cy="1246187"/>
          </a:xfrm>
          <a:prstGeom prst="flowChartPunchedTape">
            <a:avLst/>
          </a:prstGeom>
          <a:solidFill>
            <a:srgbClr val="FAFABF"/>
          </a:solidFill>
          <a:ln w="38062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lIns="89966" tIns="46769" rIns="89966" bIns="46769" anchor="ctr"/>
          <a:lstStyle/>
          <a:p>
            <a:pPr algn="ctr" latinLnBrk="1"/>
            <a:r>
              <a:rPr lang="ja-JP" altLang="en-US" sz="4400" b="1" dirty="0">
                <a:ea typeface="HG丸ｺﾞｼｯｸM-PRO" pitchFamily="50" charset="-128"/>
                <a:cs typeface="Arial" pitchFamily="34" charset="0"/>
                <a:sym typeface="Wingdings" pitchFamily="2" charset="2"/>
              </a:rPr>
              <a:t>架空</a:t>
            </a:r>
            <a:r>
              <a:rPr lang="ja-JP" altLang="en-US" sz="4400" b="1" dirty="0" smtClean="0">
                <a:ea typeface="HG丸ｺﾞｼｯｸM-PRO" pitchFamily="50" charset="-128"/>
                <a:cs typeface="Arial" pitchFamily="34" charset="0"/>
                <a:sym typeface="Wingdings" pitchFamily="2" charset="2"/>
              </a:rPr>
              <a:t>請求メールを調べる</a:t>
            </a:r>
            <a:endParaRPr lang="ja-JP" altLang="en-US" sz="4400" b="1" dirty="0">
              <a:ea typeface="HG丸ｺﾞｼｯｸM-PRO" pitchFamily="50" charset="-128"/>
              <a:cs typeface="Arial" pitchFamily="34" charset="0"/>
              <a:sym typeface="Wingdings" pitchFamily="2" charset="2"/>
            </a:endParaRPr>
          </a:p>
        </p:txBody>
      </p:sp>
      <p:pic>
        <p:nvPicPr>
          <p:cNvPr id="29701" name="Picture 5" descr="page001"/>
          <p:cNvPicPr>
            <a:picLocks noChangeAspect="1" noChangeArrowheads="1"/>
          </p:cNvPicPr>
          <p:nvPr/>
        </p:nvPicPr>
        <p:blipFill>
          <a:blip r:embed="rId3" cstate="print"/>
          <a:srcRect l="9007" t="26170" r="9007" b="61446"/>
          <a:stretch>
            <a:fillRect/>
          </a:stretch>
        </p:blipFill>
        <p:spPr bwMode="auto">
          <a:xfrm>
            <a:off x="0" y="2698750"/>
            <a:ext cx="9174163" cy="1958975"/>
          </a:xfrm>
          <a:prstGeom prst="rect">
            <a:avLst/>
          </a:prstGeom>
          <a:noFill/>
        </p:spPr>
      </p:pic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539552" y="4941912"/>
            <a:ext cx="8064896" cy="1295400"/>
          </a:xfrm>
          <a:prstGeom prst="wedgeEllipseCallout">
            <a:avLst>
              <a:gd name="adj1" fmla="val 15548"/>
              <a:gd name="adj2" fmla="val 47461"/>
            </a:avLst>
          </a:prstGeom>
          <a:solidFill>
            <a:srgbClr val="CC99FF">
              <a:alpha val="25000"/>
            </a:srgbClr>
          </a:solidFill>
          <a:ln w="75946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latinLnBrk="1"/>
            <a:r>
              <a:rPr lang="ja-JP" altLang="en-US" sz="3600" b="1" dirty="0" smtClean="0">
                <a:ea typeface="HG丸ｺﾞｼｯｸM-PRO" pitchFamily="50" charset="-128"/>
                <a:cs typeface="Arial" pitchFamily="34" charset="0"/>
                <a:sym typeface="Wingdings" pitchFamily="2" charset="2"/>
              </a:rPr>
              <a:t>本当にできるか考えてみよう。</a:t>
            </a:r>
            <a:endParaRPr lang="ja-JP" altLang="en-US" sz="3600" b="1" dirty="0">
              <a:ea typeface="HG丸ｺﾞｼｯｸM-PRO" pitchFamily="50" charset="-128"/>
              <a:cs typeface="Arial" pitchFamily="34" charset="0"/>
              <a:sym typeface="Wingdings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6"/>
</p:tagLst>
</file>

<file path=ppt/theme/theme1.xml><?xml version="1.0" encoding="utf-8"?>
<a:theme xmlns:a="http://schemas.openxmlformats.org/drawingml/2006/main" name="メディつき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キュート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</TotalTime>
  <Words>914</Words>
  <Application>Microsoft Office PowerPoint</Application>
  <PresentationFormat>画面に合わせる (4:3)</PresentationFormat>
  <Paragraphs>75</Paragraphs>
  <Slides>10</Slides>
  <Notes>9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メディつきH</vt:lpstr>
      <vt:lpstr>スライド 1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  <vt:lpstr>スライド 9</vt:lpstr>
      <vt:lpstr>スライド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hisa</dc:creator>
  <cp:lastModifiedBy>Yoshino</cp:lastModifiedBy>
  <cp:revision>35</cp:revision>
  <dcterms:created xsi:type="dcterms:W3CDTF">2010-10-17T14:29:56Z</dcterms:created>
  <dcterms:modified xsi:type="dcterms:W3CDTF">2010-11-10T12:37:39Z</dcterms:modified>
</cp:coreProperties>
</file>